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4"/>
  </p:notesMasterIdLst>
  <p:sldIdLst>
    <p:sldId id="256" r:id="rId5"/>
    <p:sldId id="258" r:id="rId6"/>
    <p:sldId id="423" r:id="rId7"/>
    <p:sldId id="424" r:id="rId8"/>
    <p:sldId id="427" r:id="rId9"/>
    <p:sldId id="425" r:id="rId10"/>
    <p:sldId id="428" r:id="rId11"/>
    <p:sldId id="429" r:id="rId12"/>
    <p:sldId id="430" r:id="rId13"/>
    <p:sldId id="432" r:id="rId14"/>
    <p:sldId id="455" r:id="rId15"/>
    <p:sldId id="433" r:id="rId16"/>
    <p:sldId id="440" r:id="rId17"/>
    <p:sldId id="447" r:id="rId18"/>
    <p:sldId id="434" r:id="rId19"/>
    <p:sldId id="449" r:id="rId20"/>
    <p:sldId id="450" r:id="rId21"/>
    <p:sldId id="451" r:id="rId22"/>
    <p:sldId id="435" r:id="rId23"/>
    <p:sldId id="437" r:id="rId24"/>
    <p:sldId id="453" r:id="rId25"/>
    <p:sldId id="442" r:id="rId26"/>
    <p:sldId id="444" r:id="rId27"/>
    <p:sldId id="446" r:id="rId28"/>
    <p:sldId id="337" r:id="rId29"/>
    <p:sldId id="306" r:id="rId30"/>
    <p:sldId id="309" r:id="rId31"/>
    <p:sldId id="348" r:id="rId32"/>
    <p:sldId id="350" r:id="rId33"/>
    <p:sldId id="352" r:id="rId34"/>
    <p:sldId id="353" r:id="rId35"/>
    <p:sldId id="355" r:id="rId36"/>
    <p:sldId id="354" r:id="rId37"/>
    <p:sldId id="362" r:id="rId38"/>
    <p:sldId id="359" r:id="rId39"/>
    <p:sldId id="364" r:id="rId40"/>
    <p:sldId id="365" r:id="rId41"/>
    <p:sldId id="456" r:id="rId42"/>
    <p:sldId id="294"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01692F-C365-4368-BEDA-18B4B191C504}" v="1" dt="2021-02-12T14:56:26.2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4616" autoAdjust="0"/>
  </p:normalViewPr>
  <p:slideViewPr>
    <p:cSldViewPr snapToGrid="0">
      <p:cViewPr>
        <p:scale>
          <a:sx n="30" d="100"/>
          <a:sy n="30" d="100"/>
        </p:scale>
        <p:origin x="-1248" y="-294"/>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sieh, O. (Oscar)" userId="S::o.hsieh@students.uu.nl::9d4b18ef-3bec-4bec-9418-a4897d8737b3" providerId="AD" clId="Web-{E801692F-C365-4368-BEDA-18B4B191C504}"/>
    <pc:docChg chg="modSld">
      <pc:chgData name="Hsieh, O. (Oscar)" userId="S::o.hsieh@students.uu.nl::9d4b18ef-3bec-4bec-9418-a4897d8737b3" providerId="AD" clId="Web-{E801692F-C365-4368-BEDA-18B4B191C504}" dt="2021-02-12T14:56:26.258" v="0" actId="1076"/>
      <pc:docMkLst>
        <pc:docMk/>
      </pc:docMkLst>
      <pc:sldChg chg="modSp">
        <pc:chgData name="Hsieh, O. (Oscar)" userId="S::o.hsieh@students.uu.nl::9d4b18ef-3bec-4bec-9418-a4897d8737b3" providerId="AD" clId="Web-{E801692F-C365-4368-BEDA-18B4B191C504}" dt="2021-02-12T14:56:26.258" v="0" actId="1076"/>
        <pc:sldMkLst>
          <pc:docMk/>
          <pc:sldMk cId="1249642533" sldId="355"/>
        </pc:sldMkLst>
        <pc:spChg chg="mod">
          <ac:chgData name="Hsieh, O. (Oscar)" userId="S::o.hsieh@students.uu.nl::9d4b18ef-3bec-4bec-9418-a4897d8737b3" providerId="AD" clId="Web-{E801692F-C365-4368-BEDA-18B4B191C504}" dt="2021-02-12T14:56:26.258" v="0" actId="1076"/>
          <ac:spMkLst>
            <pc:docMk/>
            <pc:sldMk cId="1249642533" sldId="355"/>
            <ac:spMk id="2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246378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 credit: HU </a:t>
            </a:r>
            <a:r>
              <a:rPr lang="en-US"/>
              <a:t>Beelbank</a:t>
            </a:r>
          </a:p>
        </p:txBody>
      </p:sp>
    </p:spTree>
    <p:extLst>
      <p:ext uri="{BB962C8B-B14F-4D97-AF65-F5344CB8AC3E}">
        <p14:creationId xmlns:p14="http://schemas.microsoft.com/office/powerpoint/2010/main" val="407933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from paper </a:t>
            </a:r>
            <a:r>
              <a:rPr lang="en-US" baseline="0" dirty="0" err="1"/>
              <a:t>Kheirandish</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https://images.complex.com/complex/images/c_fill,f_auto,g_center,w_1200/fl_lossy,pg_1/cuiicx2dezkjzlp49oj9/spotify-playlists-getty-mahmut-serdar-alakus</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https://miro.medium.com/max/2488/0*HIIYpDzdGzHFh9Xl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https://www.researchgate.net/profile/Steven_Umbrello/publication/342261933/figure/fig2/AS:903723467407361@1592475873521/The-tripartite-iterative-Value-Sensitive-Design-methodology.ppm</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https://media.springernature.com/lw685/springer-static/image/art%3A10.1007%2Fs10676-018-9474-4/MediaObjects/10676_2018_9474_Fig3_HTML.jpg</a:t>
            </a:r>
          </a:p>
          <a:p>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https://www.topechelon.com/wp-content/uploads/2018/12/Value-based-interview-questions-RS13882-compressor.jpg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https://blogbertos.com/wp-content/uploads/2018/09/Lafayette-Pool-Promo-Storyboard-v1.jpg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https://i.ytimg.com/vi/6HPgN050DIw/maxresdefault.jpg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photo taken from the book Value Sensitive Design (Friedman)</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177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https://sites.google.com/site/hongxacdthlt11/mo-dau-tim/phan-1/eniac-sage-neac</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https://www.information-age.com/ibm-celebrates-50-years-its-landmark-mainframe-computer-123457881/</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a:t>
            </a:r>
            <a:r>
              <a:rPr lang="en-US" baseline="0" dirty="0" err="1"/>
              <a:t>credit:https</a:t>
            </a:r>
            <a:r>
              <a:rPr lang="en-US" baseline="0" dirty="0"/>
              <a:t>://www.pinterest.at/pin/389491067777043082/</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credithttps://www.akg-images.com/archive/-2UMEBMBA2O1_D.html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https://i1.wp.com/mariodcunha.com/wp-content/uploads/2018/02/PT_2740.jpg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credithttps://www.akg-images.com/archive/-2UMEBMBA2O1_D.html</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https://i.ytimg.com/vi/6HPgN050DIw/maxresdefault.jpg</a:t>
            </a:r>
            <a:endParaRPr lang="en-US" dirty="0"/>
          </a:p>
        </p:txBody>
      </p:sp>
    </p:spTree>
    <p:extLst>
      <p:ext uri="{BB962C8B-B14F-4D97-AF65-F5344CB8AC3E}">
        <p14:creationId xmlns:p14="http://schemas.microsoft.com/office/powerpoint/2010/main" val="214863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dirty="0"/>
              <a:t>Image</a:t>
            </a:r>
            <a:r>
              <a:rPr lang="en-US" baseline="0" dirty="0"/>
              <a:t> credit </a:t>
            </a:r>
            <a:r>
              <a:rPr lang="en-US" baseline="0" dirty="0" err="1"/>
              <a:t>schwarz</a:t>
            </a:r>
            <a:r>
              <a:rPr lang="en-US" baseline="0" dirty="0"/>
              <a:t> https://miro.medium.com/max/3918/1*9YQtNV0WVCR_fwUI-_QoCg.png Image credit </a:t>
            </a:r>
            <a:r>
              <a:rPr lang="en-US" baseline="0" dirty="0" err="1"/>
              <a:t>motivaction</a:t>
            </a:r>
            <a:r>
              <a:rPr lang="en-US" baseline="0" dirty="0"/>
              <a:t>: http://motivaction.nl/images/basismodel%20mentality.png</a:t>
            </a:r>
            <a:endParaRPr lang="en-US" dirty="0"/>
          </a:p>
        </p:txBody>
      </p:sp>
    </p:spTree>
    <p:extLst>
      <p:ext uri="{BB962C8B-B14F-4D97-AF65-F5344CB8AC3E}">
        <p14:creationId xmlns:p14="http://schemas.microsoft.com/office/powerpoint/2010/main" val="2148635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elSlide Left Logo">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ackground Dark + logo copy 1">
    <p:spTree>
      <p:nvGrpSpPr>
        <p:cNvPr id="1" name=""/>
        <p:cNvGrpSpPr/>
        <p:nvPr/>
      </p:nvGrpSpPr>
      <p:grpSpPr>
        <a:xfrm>
          <a:off x="0" y="0"/>
          <a:ext cx="0" cy="0"/>
          <a:chOff x="0" y="0"/>
          <a:chExt cx="0" cy="0"/>
        </a:xfrm>
      </p:grpSpPr>
      <p:pic>
        <p:nvPicPr>
          <p:cNvPr id="22" name="INTRO_SCREEN_3_Cle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23" name="Shape"/>
          <p:cNvSpPr/>
          <p:nvPr/>
        </p:nvSpPr>
        <p:spPr>
          <a:xfrm>
            <a:off x="6027419" y="8224691"/>
            <a:ext cx="13837760" cy="19432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39" y="0"/>
                </a:lnTo>
                <a:lnTo>
                  <a:pt x="21600" y="4897"/>
                </a:lnTo>
                <a:lnTo>
                  <a:pt x="21600" y="21600"/>
                </a:lnTo>
                <a:lnTo>
                  <a:pt x="0" y="21600"/>
                </a:lnTo>
                <a:lnTo>
                  <a:pt x="0" y="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 name="Title Text"/>
          <p:cNvSpPr txBox="1">
            <a:spLocks noGrp="1"/>
          </p:cNvSpPr>
          <p:nvPr>
            <p:ph type="title"/>
          </p:nvPr>
        </p:nvSpPr>
        <p:spPr>
          <a:xfrm>
            <a:off x="6296977" y="8481139"/>
            <a:ext cx="14716126" cy="1632110"/>
          </a:xfrm>
          <a:prstGeom prst="rect">
            <a:avLst/>
          </a:prstGeom>
        </p:spPr>
        <p:txBody>
          <a:bodyPr anchor="t"/>
          <a:lstStyle>
            <a:lvl1pPr algn="l">
              <a:defRPr sz="10000" cap="all">
                <a:solidFill>
                  <a:srgbClr val="EA3496"/>
                </a:solidFill>
                <a:latin typeface="Roboto Black"/>
                <a:ea typeface="Roboto Black"/>
                <a:cs typeface="Roboto Black"/>
                <a:sym typeface="Roboto Black"/>
              </a:defRPr>
            </a:lvl1pPr>
          </a:lstStyle>
          <a:p>
            <a:r>
              <a:t>Title Text</a:t>
            </a:r>
          </a:p>
        </p:txBody>
      </p:sp>
      <p:sp>
        <p:nvSpPr>
          <p:cNvPr id="25" name="Body Level One…"/>
          <p:cNvSpPr txBox="1">
            <a:spLocks noGrp="1"/>
          </p:cNvSpPr>
          <p:nvPr>
            <p:ph type="body" sz="quarter" idx="1" hasCustomPrompt="1"/>
          </p:nvPr>
        </p:nvSpPr>
        <p:spPr>
          <a:xfrm>
            <a:off x="6022657" y="10656331"/>
            <a:ext cx="14716126" cy="798903"/>
          </a:xfrm>
          <a:prstGeom prst="rect">
            <a:avLst/>
          </a:prstGeom>
        </p:spPr>
        <p:txBody>
          <a:bodyPr/>
          <a:lstStyle>
            <a:lvl1pPr algn="l">
              <a:defRPr sz="9100">
                <a:solidFill>
                  <a:srgbClr val="EA3496"/>
                </a:solidFill>
                <a:latin typeface="Roboto"/>
                <a:ea typeface="Roboto"/>
                <a:cs typeface="Roboto"/>
                <a:sym typeface="Roboto"/>
              </a:defRPr>
            </a:lvl1pPr>
            <a:lvl2pPr algn="l">
              <a:defRPr sz="9100">
                <a:solidFill>
                  <a:srgbClr val="EA3496"/>
                </a:solidFill>
                <a:latin typeface="Roboto"/>
                <a:ea typeface="Roboto"/>
                <a:cs typeface="Roboto"/>
                <a:sym typeface="Roboto"/>
              </a:defRPr>
            </a:lvl2pPr>
            <a:lvl3pPr algn="l">
              <a:defRPr sz="9100">
                <a:solidFill>
                  <a:srgbClr val="EA3496"/>
                </a:solidFill>
                <a:latin typeface="Roboto"/>
                <a:ea typeface="Roboto"/>
                <a:cs typeface="Roboto"/>
                <a:sym typeface="Roboto"/>
              </a:defRPr>
            </a:lvl3pPr>
            <a:lvl4pPr algn="l">
              <a:defRPr sz="9100">
                <a:solidFill>
                  <a:srgbClr val="EA3496"/>
                </a:solidFill>
                <a:latin typeface="Roboto"/>
                <a:ea typeface="Roboto"/>
                <a:cs typeface="Roboto"/>
                <a:sym typeface="Roboto"/>
              </a:defRPr>
            </a:lvl4pPr>
            <a:lvl5pPr algn="l"/>
          </a:lstStyle>
          <a:p>
            <a:r>
              <a:rPr dirty="0"/>
              <a:t>Body Level One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ackgroundWhite + Logo">
    <p:spTree>
      <p:nvGrpSpPr>
        <p:cNvPr id="1" name=""/>
        <p:cNvGrpSpPr/>
        <p:nvPr/>
      </p:nvGrpSpPr>
      <p:grpSpPr>
        <a:xfrm>
          <a:off x="0" y="0"/>
          <a:ext cx="0" cy="0"/>
          <a:chOff x="0" y="0"/>
          <a:chExt cx="0" cy="0"/>
        </a:xfrm>
      </p:grpSpPr>
      <p:pic>
        <p:nvPicPr>
          <p:cNvPr id="33" name="HEMD_PPT_Background.png" descr="HEMD_PPT_Background.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4" name="Rectangle"/>
          <p:cNvSpPr/>
          <p:nvPr/>
        </p:nvSpPr>
        <p:spPr>
          <a:xfrm>
            <a:off x="24262080" y="1330960"/>
            <a:ext cx="1270001" cy="3270846"/>
          </a:xfrm>
          <a:prstGeom prst="rect">
            <a:avLst/>
          </a:prstGeom>
          <a:solidFill>
            <a:srgbClr val="EA3496"/>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35" name="Left_Lines_Backgrou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36" name="Rectangle"/>
          <p:cNvSpPr/>
          <p:nvPr/>
        </p:nvSpPr>
        <p:spPr>
          <a:xfrm>
            <a:off x="1135102" y="930116"/>
            <a:ext cx="5814338" cy="11235651"/>
          </a:xfrm>
          <a:prstGeom prst="rect">
            <a:avLst/>
          </a:prstGeom>
          <a:solidFill>
            <a:srgbClr val="FFFFFF">
              <a:alpha val="8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ackground Dark + logo">
    <p:spTree>
      <p:nvGrpSpPr>
        <p:cNvPr id="1" name=""/>
        <p:cNvGrpSpPr/>
        <p:nvPr/>
      </p:nvGrpSpPr>
      <p:grpSpPr>
        <a:xfrm>
          <a:off x="0" y="0"/>
          <a:ext cx="0" cy="0"/>
          <a:chOff x="0" y="0"/>
          <a:chExt cx="0" cy="0"/>
        </a:xfrm>
      </p:grpSpPr>
      <p:pic>
        <p:nvPicPr>
          <p:cNvPr id="55" name="Left_Lines_Background_DI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a:ln w="12700">
            <a:miter lim="400000"/>
          </a:ln>
        </p:spPr>
      </p:pic>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NTRO_SCREEN_2_Cle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24384000" cy="13716000"/>
          </a:xfrm>
          <a:prstGeom prst="rect">
            <a:avLst/>
          </a:prstGeom>
          <a:ln w="12700">
            <a:miter lim="400000"/>
          </a:ln>
        </p:spPr>
      </p:pic>
      <p:sp>
        <p:nvSpPr>
          <p:cNvPr id="3" name="Subheading"/>
          <p:cNvSpPr/>
          <p:nvPr/>
        </p:nvSpPr>
        <p:spPr>
          <a:xfrm>
            <a:off x="6388775" y="6131731"/>
            <a:ext cx="14093530" cy="2343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791" y="0"/>
                </a:lnTo>
                <a:lnTo>
                  <a:pt x="21600" y="4897"/>
                </a:lnTo>
                <a:lnTo>
                  <a:pt x="21600" y="21600"/>
                </a:lnTo>
                <a:lnTo>
                  <a:pt x="0" y="21600"/>
                </a:lnTo>
                <a:lnTo>
                  <a:pt x="0" y="0"/>
                </a:lnTo>
                <a:close/>
              </a:path>
            </a:pathLst>
          </a:custGeom>
          <a:solidFill>
            <a:srgbClr val="28282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457200">
              <a:lnSpc>
                <a:spcPts val="10400"/>
              </a:lnSpc>
              <a:defRPr sz="4100" b="0">
                <a:solidFill>
                  <a:srgbClr val="EA3496"/>
                </a:solidFill>
                <a:latin typeface="Roboto"/>
                <a:ea typeface="Roboto"/>
                <a:cs typeface="Roboto"/>
                <a:sym typeface="Roboto"/>
              </a:defRPr>
            </a:lvl1pPr>
          </a:lstStyle>
          <a:p>
            <a:r>
              <a:rPr dirty="0"/>
              <a:t>Subheading</a:t>
            </a:r>
          </a:p>
        </p:txBody>
      </p:sp>
      <p:sp>
        <p:nvSpPr>
          <p:cNvPr id="4" name="Heading"/>
          <p:cNvSpPr txBox="1"/>
          <p:nvPr/>
        </p:nvSpPr>
        <p:spPr>
          <a:xfrm>
            <a:off x="6388775" y="4838438"/>
            <a:ext cx="16980653" cy="163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ctr">
            <a:spAutoFit/>
          </a:bodyPr>
          <a:lstStyle>
            <a:lvl1pPr algn="l" defTabSz="457200">
              <a:defRPr sz="10000" b="0" cap="all">
                <a:solidFill>
                  <a:srgbClr val="FFFFFF"/>
                </a:solidFill>
                <a:latin typeface="Roboto Black"/>
                <a:ea typeface="Roboto Black"/>
                <a:cs typeface="Roboto Black"/>
                <a:sym typeface="Roboto Black"/>
              </a:defRPr>
            </a:lvl1pPr>
          </a:lstStyle>
          <a:p>
            <a:r>
              <a:rPr dirty="0"/>
              <a:t>Heading</a:t>
            </a:r>
          </a:p>
        </p:txBody>
      </p:sp>
      <p:sp>
        <p:nvSpPr>
          <p:cNvPr id="5" name="Names"/>
          <p:cNvSpPr txBox="1"/>
          <p:nvPr/>
        </p:nvSpPr>
        <p:spPr>
          <a:xfrm>
            <a:off x="6388775" y="12204382"/>
            <a:ext cx="1159124" cy="67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457200">
              <a:lnSpc>
                <a:spcPts val="5600"/>
              </a:lnSpc>
              <a:defRPr sz="2400" b="0">
                <a:solidFill>
                  <a:srgbClr val="FFFFFF"/>
                </a:solidFill>
                <a:latin typeface="Arial"/>
                <a:ea typeface="Arial"/>
                <a:cs typeface="Arial"/>
                <a:sym typeface="Arial"/>
              </a:defRPr>
            </a:lvl1pPr>
          </a:lstStyle>
          <a:p>
            <a:r>
              <a:t>Names</a:t>
            </a:r>
            <a:endParaRPr sz="1200">
              <a:latin typeface="Times"/>
              <a:ea typeface="Times"/>
              <a:cs typeface="Times"/>
              <a:sym typeface="Times"/>
            </a:endParaRPr>
          </a:p>
        </p:txBody>
      </p:sp>
      <p:sp>
        <p:nvSpPr>
          <p:cNvPr id="8"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Thin"/>
                <a:ea typeface="Helvetica Neue Thin"/>
                <a:cs typeface="Helvetica Neue Thin"/>
                <a:sym typeface="Helvetica Neue Thi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0" marR="0" indent="3556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0" marR="0" indent="7112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0" marR="0" indent="10668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0" marR="0" indent="1422400" algn="ctr" defTabSz="821531" rtl="0" latinLnBrk="0">
        <a:lnSpc>
          <a:spcPct val="100000"/>
        </a:lnSpc>
        <a:spcBef>
          <a:spcPts val="0"/>
        </a:spcBef>
        <a:spcAft>
          <a:spcPts val="0"/>
        </a:spcAft>
        <a:buClrTx/>
        <a:buSzTx/>
        <a:buFontTx/>
        <a:buNone/>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iso.org/ru/standard/77520.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A6387E-2BB8-7A46-8422-06405E7E1791}"/>
              </a:ext>
            </a:extLst>
          </p:cNvPr>
          <p:cNvSpPr/>
          <p:nvPr/>
        </p:nvSpPr>
        <p:spPr>
          <a:xfrm>
            <a:off x="6029278" y="10168128"/>
            <a:ext cx="13813202" cy="822960"/>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x-none"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VOORSTEL JIP APP"/>
          <p:cNvSpPr txBox="1">
            <a:spLocks noGrp="1"/>
          </p:cNvSpPr>
          <p:nvPr>
            <p:ph type="title"/>
          </p:nvPr>
        </p:nvSpPr>
        <p:spPr>
          <a:xfrm>
            <a:off x="6279047" y="8373562"/>
            <a:ext cx="14716126" cy="1632110"/>
          </a:xfrm>
          <a:prstGeom prst="rect">
            <a:avLst/>
          </a:prstGeom>
        </p:spPr>
        <p:txBody>
          <a:bodyPr>
            <a:noAutofit/>
          </a:bodyPr>
          <a:lstStyle/>
          <a:p>
            <a:pPr defTabSz="457200">
              <a:lnSpc>
                <a:spcPct val="150000"/>
              </a:lnSpc>
              <a:defRPr cap="none"/>
            </a:pPr>
            <a:r>
              <a:rPr lang="en-US" sz="4000" dirty="0"/>
              <a:t>AN INTRODUCTION TO :</a:t>
            </a:r>
            <a:br>
              <a:rPr lang="en-US" sz="8000" dirty="0"/>
            </a:br>
            <a:r>
              <a:rPr lang="en-US" sz="8400" dirty="0"/>
              <a:t>VALUE SENSITIVE  DESIGN</a:t>
            </a:r>
            <a:endParaRPr sz="8400" dirty="0"/>
          </a:p>
        </p:txBody>
      </p:sp>
      <p:sp>
        <p:nvSpPr>
          <p:cNvPr id="4" name="Rectangle 3">
            <a:extLst>
              <a:ext uri="{FF2B5EF4-FFF2-40B4-BE49-F238E27FC236}">
                <a16:creationId xmlns:a16="http://schemas.microsoft.com/office/drawing/2014/main" id="{2A2C13A0-EF74-0649-B328-08A373FC5448}"/>
              </a:ext>
            </a:extLst>
          </p:cNvPr>
          <p:cNvSpPr/>
          <p:nvPr/>
        </p:nvSpPr>
        <p:spPr>
          <a:xfrm>
            <a:off x="5940813" y="11153544"/>
            <a:ext cx="5452135" cy="584775"/>
          </a:xfrm>
          <a:prstGeom prst="rect">
            <a:avLst/>
          </a:prstGeom>
        </p:spPr>
        <p:txBody>
          <a:bodyPr wrap="none">
            <a:spAutoFit/>
          </a:bodyPr>
          <a:lstStyle/>
          <a:p>
            <a:r>
              <a:rPr lang="en-GB" dirty="0">
                <a:solidFill>
                  <a:schemeClr val="bg1"/>
                </a:solidFill>
              </a:rPr>
              <a:t>BY KOEN VAN TURNHOUT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7679311" y="11918732"/>
            <a:ext cx="266899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Fitbit (2010s)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9100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Values in design</a:t>
            </a:r>
          </a:p>
          <a:p>
            <a:pPr algn="l">
              <a:lnSpc>
                <a:spcPct val="150000"/>
              </a:lnSpc>
            </a:pPr>
            <a:endParaRPr lang="en-GB" sz="3600" b="0" dirty="0"/>
          </a:p>
          <a:p>
            <a:pPr algn="l">
              <a:lnSpc>
                <a:spcPct val="150000"/>
              </a:lnSpc>
            </a:pPr>
            <a:r>
              <a:rPr lang="en-GB" sz="3600" b="0" dirty="0"/>
              <a:t>10s- now.</a:t>
            </a:r>
          </a:p>
          <a:p>
            <a:pPr algn="l">
              <a:lnSpc>
                <a:spcPct val="150000"/>
              </a:lnSpc>
            </a:pPr>
            <a:r>
              <a:rPr lang="en-GB" sz="3600" b="0" dirty="0"/>
              <a:t>Mobile computers, Internet of Things</a:t>
            </a:r>
          </a:p>
          <a:p>
            <a:pPr algn="l">
              <a:lnSpc>
                <a:spcPct val="150000"/>
              </a:lnSpc>
            </a:pPr>
            <a:r>
              <a:rPr lang="en-GB" sz="3600" b="0" dirty="0"/>
              <a:t>Specific design, generic software</a:t>
            </a:r>
          </a:p>
          <a:p>
            <a:pPr algn="l">
              <a:lnSpc>
                <a:spcPct val="150000"/>
              </a:lnSpc>
            </a:pPr>
            <a:r>
              <a:rPr lang="en-GB" sz="3600" b="0" dirty="0"/>
              <a:t>“Humans” are </a:t>
            </a:r>
            <a:r>
              <a:rPr lang="en-GB" sz="3600" dirty="0"/>
              <a:t>but one of </a:t>
            </a:r>
            <a:r>
              <a:rPr lang="en-GB" sz="3600" b="0" dirty="0"/>
              <a:t>the stakeholders.  </a:t>
            </a:r>
          </a:p>
          <a:p>
            <a:pPr algn="l">
              <a:lnSpc>
                <a:spcPct val="150000"/>
              </a:lnSpc>
            </a:pPr>
            <a:r>
              <a:rPr lang="en-GB" sz="3600" b="0" dirty="0"/>
              <a:t>Worth-centred approach (beyond needs)</a:t>
            </a:r>
          </a:p>
          <a:p>
            <a:pPr algn="l">
              <a:lnSpc>
                <a:spcPct val="150000"/>
              </a:lnSpc>
            </a:pPr>
            <a:r>
              <a:rPr lang="en-GB" sz="3600" b="0" i="1" dirty="0"/>
              <a:t>Private &amp; public </a:t>
            </a:r>
            <a:r>
              <a:rPr lang="en-GB" sz="3600" b="0" dirty="0"/>
              <a:t>values </a:t>
            </a:r>
          </a:p>
          <a:p>
            <a:pPr algn="l"/>
            <a:endParaRPr lang="en-GB" b="0" dirty="0"/>
          </a:p>
          <a:p>
            <a:pPr algn="l"/>
            <a:endParaRPr lang="en-GB" b="0" dirty="0"/>
          </a:p>
          <a:p>
            <a:pPr algn="l"/>
            <a:endParaRPr lang="en-GB" b="0" dirty="0"/>
          </a:p>
        </p:txBody>
      </p:sp>
      <p:pic>
        <p:nvPicPr>
          <p:cNvPr id="2050" name="Picture 2" descr="C:\Users\Koen van Turnhout\Desktop\l_10206268_008.jpg"/>
          <p:cNvPicPr>
            <a:picLocks noChangeAspect="1" noChangeArrowheads="1"/>
          </p:cNvPicPr>
          <p:nvPr/>
        </p:nvPicPr>
        <p:blipFill rotWithShape="1">
          <a:blip r:embed="rId3">
            <a:extLst>
              <a:ext uri="{28A0092B-C50C-407E-A947-70E740481C1C}">
                <a14:useLocalDpi xmlns:a14="http://schemas.microsoft.com/office/drawing/2010/main" val="0"/>
              </a:ext>
            </a:extLst>
          </a:blip>
          <a:srcRect l="20992" r="6080"/>
          <a:stretch/>
        </p:blipFill>
        <p:spPr bwMode="auto">
          <a:xfrm>
            <a:off x="1459887" y="1135121"/>
            <a:ext cx="8869680" cy="1078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261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dirty="0"/>
              <a:t>0</a:t>
            </a:r>
            <a:r>
              <a:rPr lang="en-US" dirty="0"/>
              <a:t>3</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sym typeface="Helvetica Neue"/>
              </a:rPr>
              <a:t>Today</a:t>
            </a:r>
            <a:r>
              <a:rPr lang="en-US" sz="4400" dirty="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dirty="0">
                <a:solidFill>
                  <a:schemeClr val="bg1"/>
                </a:solidFill>
              </a:rPr>
              <a:t>1 A short history of Human-</a:t>
            </a:r>
            <a:r>
              <a:rPr lang="en-US" sz="4400" dirty="0" err="1">
                <a:solidFill>
                  <a:schemeClr val="bg1"/>
                </a:solidFill>
              </a:rPr>
              <a:t>Cented</a:t>
            </a:r>
            <a:r>
              <a:rPr lang="en-US" sz="4400" dirty="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sng" strike="noStrike" cap="none" spc="0" normalizeH="0" baseline="0" dirty="0">
                <a:ln>
                  <a:noFill/>
                </a:ln>
                <a:solidFill>
                  <a:schemeClr val="bg1"/>
                </a:solidFill>
                <a:effectLst/>
                <a:uFillTx/>
                <a:sym typeface="Helvetica Neue"/>
              </a:rPr>
              <a:t>2</a:t>
            </a:r>
            <a:r>
              <a:rPr lang="en-US" sz="4400" u="sng" dirty="0">
                <a:solidFill>
                  <a:schemeClr val="bg1"/>
                </a:solidFill>
              </a:rPr>
              <a:t> Value-sensitive Design Approaches</a:t>
            </a:r>
            <a:endParaRPr kumimoji="0" lang="en-US" sz="4400" b="1" i="0" u="sng" strike="noStrike" cap="none" spc="0" normalizeH="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a:solidFill>
                  <a:schemeClr val="bg1"/>
                </a:solidFill>
              </a:rPr>
              <a:t>3 </a:t>
            </a:r>
            <a:r>
              <a:rPr lang="en-US" sz="4400" dirty="0">
                <a:solidFill>
                  <a:schemeClr val="bg1"/>
                </a:solidFill>
              </a:rPr>
              <a:t>Values in data-driven systems</a:t>
            </a:r>
            <a:endParaRPr kumimoji="0" lang="en-US" sz="4400" b="1" i="0"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36951677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7114200" y="11924824"/>
            <a:ext cx="321883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a:t>Batya</a:t>
            </a:r>
            <a:r>
              <a:rPr lang="en-US" dirty="0"/>
              <a:t> Friedman</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6341480"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Value SENSTIVE 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2241049" cy="9777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l">
              <a:lnSpc>
                <a:spcPct val="150000"/>
              </a:lnSpc>
            </a:pPr>
            <a:endParaRPr lang="en-GB" sz="3600" b="0" dirty="0"/>
          </a:p>
          <a:p>
            <a:pPr algn="l">
              <a:lnSpc>
                <a:spcPct val="150000"/>
              </a:lnSpc>
            </a:pPr>
            <a:r>
              <a:rPr lang="en-GB" sz="3600" dirty="0"/>
              <a:t>Part of a family of ‘Value-focused approaches’</a:t>
            </a:r>
          </a:p>
          <a:p>
            <a:pPr marL="571500" lvl="6" indent="-571500" algn="l">
              <a:lnSpc>
                <a:spcPct val="150000"/>
              </a:lnSpc>
              <a:buFont typeface="Arial" panose="020B0604020202020204" pitchFamily="34" charset="0"/>
              <a:buChar char="•"/>
            </a:pPr>
            <a:r>
              <a:rPr lang="en-GB" sz="3600" b="0" i="1" dirty="0"/>
              <a:t>Worth-centred design (</a:t>
            </a:r>
            <a:r>
              <a:rPr lang="en-GB" sz="3600" b="0" i="1" dirty="0" err="1"/>
              <a:t>Cockton</a:t>
            </a:r>
            <a:r>
              <a:rPr lang="en-GB" sz="3600" b="0" i="1" dirty="0"/>
              <a:t>, 2005)</a:t>
            </a:r>
          </a:p>
          <a:p>
            <a:pPr marL="571500" lvl="6" indent="-571500" algn="l">
              <a:lnSpc>
                <a:spcPct val="150000"/>
              </a:lnSpc>
              <a:buFont typeface="Arial" panose="020B0604020202020204" pitchFamily="34" charset="0"/>
              <a:buChar char="•"/>
            </a:pPr>
            <a:r>
              <a:rPr lang="en-GB" sz="3600" b="0" i="1" dirty="0"/>
              <a:t>Value centred Participatory Design (</a:t>
            </a:r>
            <a:r>
              <a:rPr lang="en-GB" sz="3600" b="0" i="1" dirty="0" err="1"/>
              <a:t>Iversen</a:t>
            </a:r>
            <a:r>
              <a:rPr lang="en-GB" sz="3600" b="0" i="1" dirty="0"/>
              <a:t> et al. 2012)</a:t>
            </a:r>
          </a:p>
          <a:p>
            <a:pPr marL="571500" lvl="6" indent="-571500" algn="l">
              <a:lnSpc>
                <a:spcPct val="150000"/>
              </a:lnSpc>
              <a:buFont typeface="Arial" panose="020B0604020202020204" pitchFamily="34" charset="0"/>
              <a:buChar char="•"/>
            </a:pPr>
            <a:r>
              <a:rPr lang="en-GB" sz="3600" b="0" i="1" dirty="0"/>
              <a:t>Value sensitive Design (Friedman, 2003)</a:t>
            </a:r>
          </a:p>
          <a:p>
            <a:pPr algn="l">
              <a:lnSpc>
                <a:spcPct val="150000"/>
              </a:lnSpc>
            </a:pPr>
            <a:endParaRPr lang="en-GB" sz="3600" b="0" dirty="0"/>
          </a:p>
          <a:p>
            <a:pPr algn="l">
              <a:lnSpc>
                <a:spcPct val="150000"/>
              </a:lnSpc>
            </a:pPr>
            <a:r>
              <a:rPr lang="en-GB" sz="3600" dirty="0"/>
              <a:t>Adaptation of Human Centred-Design to include human values (meta-method). </a:t>
            </a:r>
          </a:p>
          <a:p>
            <a:pPr marL="571500" indent="-571500" algn="l">
              <a:lnSpc>
                <a:spcPct val="150000"/>
              </a:lnSpc>
              <a:buFont typeface="Arial" panose="020B0604020202020204" pitchFamily="34" charset="0"/>
              <a:buChar char="•"/>
            </a:pPr>
            <a:r>
              <a:rPr lang="en-GB" sz="3600" b="0" dirty="0"/>
              <a:t>Explicit attention to values of all stakeholders.</a:t>
            </a:r>
          </a:p>
          <a:p>
            <a:pPr marL="571500" indent="-571500" algn="l">
              <a:lnSpc>
                <a:spcPct val="150000"/>
              </a:lnSpc>
              <a:buFont typeface="Arial" panose="020B0604020202020204" pitchFamily="34" charset="0"/>
              <a:buChar char="•"/>
            </a:pPr>
            <a:r>
              <a:rPr lang="en-GB" sz="3600" b="0" dirty="0"/>
              <a:t>Explicit attention to non-human stakeholders.</a:t>
            </a:r>
          </a:p>
          <a:p>
            <a:pPr marL="571500" indent="-571500" algn="l">
              <a:lnSpc>
                <a:spcPct val="150000"/>
              </a:lnSpc>
              <a:buFont typeface="Arial" panose="020B0604020202020204" pitchFamily="34" charset="0"/>
              <a:buChar char="•"/>
            </a:pPr>
            <a:r>
              <a:rPr lang="en-GB" sz="3600" b="0" dirty="0"/>
              <a:t>Explicit attention to potential value conflicts.</a:t>
            </a:r>
            <a:endParaRPr lang="en-GB" b="0" dirty="0"/>
          </a:p>
          <a:p>
            <a:pPr algn="l"/>
            <a:endParaRPr lang="en-GB" b="0" dirty="0"/>
          </a:p>
        </p:txBody>
      </p:sp>
      <p:pic>
        <p:nvPicPr>
          <p:cNvPr id="7" name="Picture 2" descr="C:\Users\Koen van Turnhout\Desktop\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45119" r="7309"/>
          <a:stretch/>
        </p:blipFill>
        <p:spPr bwMode="auto">
          <a:xfrm>
            <a:off x="1554480" y="1267855"/>
            <a:ext cx="8869680" cy="1048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964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Koen van Turnhout\Desktop\vitality-model2020-tota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8210" y="1890098"/>
            <a:ext cx="11690744" cy="96537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Koen van Turnhout\Desktop\1_9YQtNV0WVCR_fwUI-_QoC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694" y="2420393"/>
            <a:ext cx="11577551" cy="8451199"/>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4414764" y="1075582"/>
            <a:ext cx="5663409"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Schwarz’ (1992) Value Circle</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4488980" y="788835"/>
            <a:ext cx="8330807" cy="81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Values and </a:t>
            </a:r>
            <a:r>
              <a:rPr lang="en-US" i="1" dirty="0"/>
              <a:t>Value Systems </a:t>
            </a:r>
            <a:r>
              <a:rPr lang="en-US" dirty="0"/>
              <a:t>(I)</a:t>
            </a:r>
            <a:endParaRPr dirty="0"/>
          </a:p>
        </p:txBody>
      </p:sp>
      <p:sp>
        <p:nvSpPr>
          <p:cNvPr id="9" name="Tekstvak 8"/>
          <p:cNvSpPr txBox="1"/>
          <p:nvPr/>
        </p:nvSpPr>
        <p:spPr>
          <a:xfrm>
            <a:off x="15050814" y="10553236"/>
            <a:ext cx="5945536"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a:t>Motivaction</a:t>
            </a:r>
            <a:r>
              <a:rPr lang="en-US" dirty="0"/>
              <a:t>: Mentality Model </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Tekstvak 1"/>
          <p:cNvSpPr txBox="1"/>
          <p:nvPr/>
        </p:nvSpPr>
        <p:spPr>
          <a:xfrm>
            <a:off x="6506809" y="12582512"/>
            <a:ext cx="17088011"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Schwartz, S. H. (1992). Universals in the content and structure of values: Theoretical advances and </a:t>
            </a:r>
          </a:p>
          <a:p>
            <a:r>
              <a:rPr lang="en-US" sz="2600" b="0" dirty="0"/>
              <a:t>empirical tests in 20 countries. In </a:t>
            </a:r>
            <a:r>
              <a:rPr lang="en-US" sz="2600" b="0" i="1" dirty="0"/>
              <a:t>Advances in experimental social psychology</a:t>
            </a:r>
            <a:r>
              <a:rPr lang="en-US" sz="2600" b="0" dirty="0"/>
              <a:t> (Vol. 25, pp. 1-65). Academic Press.</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6510311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2407950" y="1324302"/>
            <a:ext cx="562974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Friedman Value Ignition List</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4488980" y="754980"/>
            <a:ext cx="8330807"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i="1" dirty="0"/>
              <a:t>Values</a:t>
            </a:r>
            <a:r>
              <a:rPr lang="en-US" dirty="0"/>
              <a:t> and Value Systems (I)</a:t>
            </a:r>
            <a:endParaRPr dirty="0"/>
          </a:p>
        </p:txBody>
      </p:sp>
      <p:sp>
        <p:nvSpPr>
          <p:cNvPr id="9" name="Tekstvak 8"/>
          <p:cNvSpPr txBox="1"/>
          <p:nvPr/>
        </p:nvSpPr>
        <p:spPr>
          <a:xfrm>
            <a:off x="15884394" y="11189948"/>
            <a:ext cx="553997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a:t>Kheirandish</a:t>
            </a:r>
            <a:r>
              <a:rPr lang="en-US" dirty="0"/>
              <a:t>: HU Value Tool</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Tekstvak 1"/>
          <p:cNvSpPr txBox="1"/>
          <p:nvPr/>
        </p:nvSpPr>
        <p:spPr>
          <a:xfrm>
            <a:off x="4648357" y="12554116"/>
            <a:ext cx="19704112"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800" b="0" dirty="0" err="1"/>
              <a:t>Kheirandish</a:t>
            </a:r>
            <a:r>
              <a:rPr lang="en-US" sz="2800" b="0" dirty="0"/>
              <a:t>, S., Funk, M., </a:t>
            </a:r>
            <a:r>
              <a:rPr lang="en-US" sz="2800" b="0" dirty="0" err="1"/>
              <a:t>Wensveen</a:t>
            </a:r>
            <a:r>
              <a:rPr lang="en-US" sz="2800" b="0" dirty="0"/>
              <a:t>, S., </a:t>
            </a:r>
            <a:r>
              <a:rPr lang="en-US" sz="2800" b="0" dirty="0" err="1"/>
              <a:t>Verkerk</a:t>
            </a:r>
            <a:r>
              <a:rPr lang="en-US" sz="2800" b="0" dirty="0"/>
              <a:t>, M., &amp; </a:t>
            </a:r>
            <a:r>
              <a:rPr lang="en-US" sz="2800" b="0" dirty="0" err="1"/>
              <a:t>Rauterberg</a:t>
            </a:r>
            <a:r>
              <a:rPr lang="en-US" sz="2800" b="0" dirty="0"/>
              <a:t>, M. (2019). </a:t>
            </a:r>
            <a:r>
              <a:rPr lang="en-US" sz="2800" b="0" dirty="0" err="1"/>
              <a:t>HuValue</a:t>
            </a:r>
            <a:r>
              <a:rPr lang="en-US" sz="2800" b="0" dirty="0"/>
              <a:t>: a tool to support design students</a:t>
            </a:r>
          </a:p>
          <a:p>
            <a:r>
              <a:rPr lang="en-US" sz="2800" b="0" dirty="0"/>
              <a:t> in considering human values in their design. </a:t>
            </a:r>
            <a:r>
              <a:rPr lang="en-US" sz="2800" b="0" i="1" dirty="0"/>
              <a:t>International Journal of Technology and Design Education</a:t>
            </a:r>
            <a:r>
              <a:rPr lang="en-US" sz="2800" b="0" dirty="0"/>
              <a:t>, 1-27.</a:t>
            </a:r>
            <a:endParaRPr kumimoji="0" lang="en-US" sz="2600" b="1" i="0" u="none" strike="noStrike" cap="none" spc="0" normalizeH="0" baseline="0" dirty="0">
              <a:ln>
                <a:noFill/>
              </a:ln>
              <a:solidFill>
                <a:srgbClr val="000000"/>
              </a:solidFill>
              <a:effectLst/>
              <a:uFillTx/>
              <a:sym typeface="Helvetica Neue"/>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8498" y="2363050"/>
            <a:ext cx="8991769" cy="8826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822" y="2208454"/>
            <a:ext cx="7166126" cy="1004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35712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8939948"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Stakeholders: Who is affected</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2241049" cy="11778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l">
              <a:lnSpc>
                <a:spcPct val="150000"/>
              </a:lnSpc>
            </a:pPr>
            <a:r>
              <a:rPr lang="en-GB" sz="3600" dirty="0"/>
              <a:t>Direct / Indirect. </a:t>
            </a:r>
          </a:p>
          <a:p>
            <a:pPr algn="l">
              <a:lnSpc>
                <a:spcPct val="150000"/>
              </a:lnSpc>
            </a:pPr>
            <a:r>
              <a:rPr lang="en-GB" sz="3600" dirty="0"/>
              <a:t>Human / Non-Human</a:t>
            </a:r>
          </a:p>
          <a:p>
            <a:pPr algn="l">
              <a:lnSpc>
                <a:spcPct val="150000"/>
              </a:lnSpc>
            </a:pPr>
            <a:endParaRPr lang="en-GB" sz="3600" dirty="0"/>
          </a:p>
          <a:p>
            <a:pPr lvl="6" indent="0" algn="l">
              <a:lnSpc>
                <a:spcPct val="150000"/>
              </a:lnSpc>
            </a:pPr>
            <a:r>
              <a:rPr lang="en-GB" sz="3600" dirty="0"/>
              <a:t>Spotify (9….A lot)</a:t>
            </a:r>
          </a:p>
          <a:p>
            <a:pPr marL="571500" lvl="6" indent="-571500" algn="l">
              <a:lnSpc>
                <a:spcPct val="150000"/>
              </a:lnSpc>
              <a:buFont typeface="Arial" panose="020B0604020202020204" pitchFamily="34" charset="0"/>
              <a:buChar char="•"/>
            </a:pPr>
            <a:r>
              <a:rPr lang="en-GB" sz="3600" dirty="0"/>
              <a:t>Customers</a:t>
            </a:r>
          </a:p>
          <a:p>
            <a:pPr marL="571500" lvl="6" indent="-571500" algn="l">
              <a:lnSpc>
                <a:spcPct val="150000"/>
              </a:lnSpc>
              <a:buFont typeface="Arial" panose="020B0604020202020204" pitchFamily="34" charset="0"/>
              <a:buChar char="•"/>
            </a:pPr>
            <a:r>
              <a:rPr lang="en-GB" sz="3600" dirty="0"/>
              <a:t>Friends of customers</a:t>
            </a:r>
          </a:p>
          <a:p>
            <a:pPr marL="571500" lvl="6" indent="-571500" algn="l">
              <a:lnSpc>
                <a:spcPct val="150000"/>
              </a:lnSpc>
              <a:buFont typeface="Arial" panose="020B0604020202020204" pitchFamily="34" charset="0"/>
              <a:buChar char="•"/>
            </a:pPr>
            <a:r>
              <a:rPr lang="en-GB" sz="3600" dirty="0"/>
              <a:t>Artists</a:t>
            </a:r>
          </a:p>
          <a:p>
            <a:pPr marL="571500" lvl="6" indent="-571500" algn="l">
              <a:lnSpc>
                <a:spcPct val="150000"/>
              </a:lnSpc>
              <a:buFont typeface="Arial" panose="020B0604020202020204" pitchFamily="34" charset="0"/>
              <a:buChar char="•"/>
            </a:pPr>
            <a:r>
              <a:rPr lang="en-GB" sz="3600" dirty="0"/>
              <a:t>Advertisers</a:t>
            </a:r>
          </a:p>
          <a:p>
            <a:pPr marL="571500" lvl="6" indent="-571500" algn="l">
              <a:lnSpc>
                <a:spcPct val="150000"/>
              </a:lnSpc>
              <a:buFont typeface="Arial" panose="020B0604020202020204" pitchFamily="34" charset="0"/>
              <a:buChar char="•"/>
            </a:pPr>
            <a:r>
              <a:rPr lang="en-GB" sz="3600" dirty="0"/>
              <a:t>Music Industry</a:t>
            </a:r>
          </a:p>
          <a:p>
            <a:pPr marL="571500" lvl="6" indent="-571500" algn="l">
              <a:lnSpc>
                <a:spcPct val="150000"/>
              </a:lnSpc>
              <a:buFont typeface="Arial" panose="020B0604020202020204" pitchFamily="34" charset="0"/>
              <a:buChar char="•"/>
            </a:pPr>
            <a:r>
              <a:rPr lang="en-GB" sz="3600" dirty="0"/>
              <a:t>Bars and theatres etc.</a:t>
            </a:r>
          </a:p>
          <a:p>
            <a:pPr marL="571500" lvl="6" indent="-571500" algn="l">
              <a:lnSpc>
                <a:spcPct val="150000"/>
              </a:lnSpc>
              <a:buFont typeface="Arial" panose="020B0604020202020204" pitchFamily="34" charset="0"/>
              <a:buChar char="•"/>
            </a:pPr>
            <a:r>
              <a:rPr lang="en-GB" sz="3600" dirty="0"/>
              <a:t>Spotify (employees)</a:t>
            </a:r>
          </a:p>
          <a:p>
            <a:pPr marL="571500" lvl="6" indent="-571500" algn="l">
              <a:lnSpc>
                <a:spcPct val="150000"/>
              </a:lnSpc>
              <a:buFont typeface="Arial" panose="020B0604020202020204" pitchFamily="34" charset="0"/>
              <a:buChar char="•"/>
            </a:pPr>
            <a:r>
              <a:rPr lang="en-GB" sz="3600" dirty="0"/>
              <a:t>Radio and TV stations (and other competitors)</a:t>
            </a:r>
          </a:p>
          <a:p>
            <a:pPr marL="571500" lvl="6" indent="-571500" algn="l">
              <a:lnSpc>
                <a:spcPct val="150000"/>
              </a:lnSpc>
              <a:buFont typeface="Arial" panose="020B0604020202020204" pitchFamily="34" charset="0"/>
              <a:buChar char="•"/>
            </a:pPr>
            <a:r>
              <a:rPr lang="en-GB" sz="3600" dirty="0"/>
              <a:t>Knowledge economy</a:t>
            </a:r>
          </a:p>
          <a:p>
            <a:pPr marL="571500" lvl="6" indent="-571500" algn="l">
              <a:lnSpc>
                <a:spcPct val="150000"/>
              </a:lnSpc>
              <a:buFont typeface="Arial" panose="020B0604020202020204" pitchFamily="34" charset="0"/>
              <a:buChar char="•"/>
            </a:pPr>
            <a:endParaRPr lang="en-GB" sz="3600" dirty="0"/>
          </a:p>
        </p:txBody>
      </p:sp>
      <p:pic>
        <p:nvPicPr>
          <p:cNvPr id="2050" name="Picture 2" descr="C:\Users\Koen van Turnhout\Desktop\spotify-playlists-getty-mahmut-serdar-alakus.jpg"/>
          <p:cNvPicPr>
            <a:picLocks noChangeAspect="1" noChangeArrowheads="1"/>
          </p:cNvPicPr>
          <p:nvPr/>
        </p:nvPicPr>
        <p:blipFill rotWithShape="1">
          <a:blip r:embed="rId3">
            <a:extLst>
              <a:ext uri="{28A0092B-C50C-407E-A947-70E740481C1C}">
                <a14:useLocalDpi xmlns:a14="http://schemas.microsoft.com/office/drawing/2010/main" val="0"/>
              </a:ext>
            </a:extLst>
          </a:blip>
          <a:srcRect l="25686" r="22718"/>
          <a:stretch/>
        </p:blipFill>
        <p:spPr bwMode="auto">
          <a:xfrm>
            <a:off x="1463040" y="1232035"/>
            <a:ext cx="8869680" cy="1037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32244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5966377"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Levels of experience</a:t>
            </a:r>
            <a:endParaRPr dirty="0"/>
          </a:p>
        </p:txBody>
      </p:sp>
      <p:pic>
        <p:nvPicPr>
          <p:cNvPr id="3074" name="Picture 2" descr="C:\Users\Koen van Turnhout\Desktop\0_HIIYpDzdGzHFh9X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002" y="227330"/>
            <a:ext cx="17802205" cy="1184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590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U-Crossmedialab samenwerking"/>
          <p:cNvSpPr txBox="1"/>
          <p:nvPr/>
        </p:nvSpPr>
        <p:spPr>
          <a:xfrm>
            <a:off x="11091917" y="1198180"/>
            <a:ext cx="9949840"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Mapping Values to Stakeholders</a:t>
            </a:r>
            <a:endParaRPr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139" y="2716924"/>
            <a:ext cx="21632931" cy="759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41914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U-Crossmedialab samenwerking"/>
          <p:cNvSpPr txBox="1"/>
          <p:nvPr/>
        </p:nvSpPr>
        <p:spPr>
          <a:xfrm>
            <a:off x="7182068" y="1264771"/>
            <a:ext cx="16895651"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Mapping Design Alternatives to Values and Stakeholders</a:t>
            </a:r>
            <a:endParaRP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347" y="2716925"/>
            <a:ext cx="21764514" cy="7639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73159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232035"/>
            <a:ext cx="6312626" cy="81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err="1"/>
              <a:t>Tripart</a:t>
            </a:r>
            <a:r>
              <a:rPr lang="en-US" dirty="0"/>
              <a:t> Methodology</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2241049" cy="11439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lvl="6" indent="0" algn="l">
              <a:lnSpc>
                <a:spcPct val="150000"/>
              </a:lnSpc>
            </a:pPr>
            <a:r>
              <a:rPr lang="en-GB" sz="3600" dirty="0"/>
              <a:t>Conceptual Investigations</a:t>
            </a:r>
          </a:p>
          <a:p>
            <a:pPr marL="571500" lvl="6" indent="-571500" algn="l">
              <a:lnSpc>
                <a:spcPct val="150000"/>
              </a:lnSpc>
              <a:buFont typeface="Arial" panose="020B0604020202020204" pitchFamily="34" charset="0"/>
              <a:buChar char="•"/>
            </a:pPr>
            <a:r>
              <a:rPr lang="en-GB" sz="3600" b="0" i="1" dirty="0"/>
              <a:t>Considering values and value priorities</a:t>
            </a:r>
          </a:p>
          <a:p>
            <a:pPr marL="571500" lvl="6" indent="-571500" algn="l">
              <a:lnSpc>
                <a:spcPct val="150000"/>
              </a:lnSpc>
              <a:buFont typeface="Arial" panose="020B0604020202020204" pitchFamily="34" charset="0"/>
              <a:buChar char="•"/>
            </a:pPr>
            <a:r>
              <a:rPr lang="en-GB" sz="3600" b="0" i="1" dirty="0"/>
              <a:t>Relating values and value conflicts to the design</a:t>
            </a:r>
          </a:p>
          <a:p>
            <a:pPr algn="l">
              <a:lnSpc>
                <a:spcPct val="150000"/>
              </a:lnSpc>
            </a:pPr>
            <a:endParaRPr lang="en-GB" sz="3600" b="0" dirty="0"/>
          </a:p>
          <a:p>
            <a:pPr lvl="6" indent="0" algn="l">
              <a:lnSpc>
                <a:spcPct val="150000"/>
              </a:lnSpc>
            </a:pPr>
            <a:r>
              <a:rPr lang="en-GB" sz="3600" dirty="0"/>
              <a:t>Empirical Investigations</a:t>
            </a:r>
          </a:p>
          <a:p>
            <a:pPr marL="571500" lvl="6" indent="-571500" algn="l">
              <a:lnSpc>
                <a:spcPct val="150000"/>
              </a:lnSpc>
              <a:buFont typeface="Arial" panose="020B0604020202020204" pitchFamily="34" charset="0"/>
              <a:buChar char="•"/>
            </a:pPr>
            <a:r>
              <a:rPr lang="en-GB" sz="3600" b="0" i="1" dirty="0"/>
              <a:t>Investigating (value priorities) in the context of use.</a:t>
            </a:r>
          </a:p>
          <a:p>
            <a:pPr marL="571500" lvl="6" indent="-571500" algn="l">
              <a:lnSpc>
                <a:spcPct val="150000"/>
              </a:lnSpc>
              <a:buFont typeface="Arial" panose="020B0604020202020204" pitchFamily="34" charset="0"/>
              <a:buChar char="•"/>
            </a:pPr>
            <a:r>
              <a:rPr lang="en-GB" sz="3600" b="0" i="1" dirty="0"/>
              <a:t>Investigating the (moral) effects of technologies.</a:t>
            </a:r>
          </a:p>
          <a:p>
            <a:pPr algn="l">
              <a:lnSpc>
                <a:spcPct val="150000"/>
              </a:lnSpc>
            </a:pPr>
            <a:endParaRPr lang="en-GB" sz="3600" b="0" dirty="0"/>
          </a:p>
          <a:p>
            <a:pPr algn="l">
              <a:lnSpc>
                <a:spcPct val="150000"/>
              </a:lnSpc>
            </a:pPr>
            <a:r>
              <a:rPr lang="en-GB" sz="3600" dirty="0"/>
              <a:t>Technical Investigations</a:t>
            </a:r>
          </a:p>
          <a:p>
            <a:pPr marL="571500" indent="-571500" algn="l">
              <a:lnSpc>
                <a:spcPct val="150000"/>
              </a:lnSpc>
              <a:buFont typeface="Arial" panose="020B0604020202020204" pitchFamily="34" charset="0"/>
              <a:buChar char="•"/>
            </a:pPr>
            <a:r>
              <a:rPr lang="en-GB" sz="3600" b="0" i="1" dirty="0"/>
              <a:t>Investigate how technologies can support or hinder human values.   </a:t>
            </a:r>
          </a:p>
          <a:p>
            <a:pPr marL="571500" indent="-571500" algn="l">
              <a:lnSpc>
                <a:spcPct val="150000"/>
              </a:lnSpc>
              <a:buFont typeface="Arial" panose="020B0604020202020204" pitchFamily="34" charset="0"/>
              <a:buChar char="•"/>
            </a:pPr>
            <a:r>
              <a:rPr lang="en-GB" sz="3600" b="0" i="1" dirty="0"/>
              <a:t>Investigate how technologies can be designed to safeguard particular values.</a:t>
            </a:r>
          </a:p>
          <a:p>
            <a:pPr algn="l"/>
            <a:endParaRPr lang="en-GB" b="0" dirty="0"/>
          </a:p>
        </p:txBody>
      </p:sp>
      <p:pic>
        <p:nvPicPr>
          <p:cNvPr id="4098" name="Picture 2" descr="C:\Users\Koen van Turnhout\Desktop\The-tripartite-iterative-Value-Sensitive-Design-methodology.p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406" y="2050721"/>
            <a:ext cx="9299453" cy="822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0412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oen van Turnhout\Desktop\Koen Zelf\Profielfotos\Hu\20200109_HU_Lector_Koen_vanTurnhout_8629-Webformaat_2000px (1).jpg"/>
          <p:cNvPicPr>
            <a:picLocks noChangeAspect="1" noChangeArrowheads="1"/>
          </p:cNvPicPr>
          <p:nvPr/>
        </p:nvPicPr>
        <p:blipFill rotWithShape="1">
          <a:blip r:embed="rId3">
            <a:extLst>
              <a:ext uri="{28A0092B-C50C-407E-A947-70E740481C1C}">
                <a14:useLocalDpi xmlns:a14="http://schemas.microsoft.com/office/drawing/2010/main" val="0"/>
              </a:ext>
            </a:extLst>
          </a:blip>
          <a:srcRect l="32933" r="6190"/>
          <a:stretch/>
        </p:blipFill>
        <p:spPr bwMode="auto">
          <a:xfrm>
            <a:off x="1172197" y="925753"/>
            <a:ext cx="10149840" cy="11156173"/>
          </a:xfrm>
          <a:prstGeom prst="rect">
            <a:avLst/>
          </a:prstGeom>
          <a:noFill/>
          <a:extLst>
            <a:ext uri="{909E8E84-426E-40DD-AFC4-6F175D3DCCD1}">
              <a14:hiddenFill xmlns:a14="http://schemas.microsoft.com/office/drawing/2010/main">
                <a:solidFill>
                  <a:srgbClr val="FFFFFF"/>
                </a:solidFill>
              </a14:hiddenFill>
            </a:ext>
          </a:extLst>
        </p:spPr>
      </p:pic>
      <p:sp>
        <p:nvSpPr>
          <p:cNvPr id="86" name="HU-Crossmedialab samenwerking"/>
          <p:cNvSpPr txBox="1"/>
          <p:nvPr/>
        </p:nvSpPr>
        <p:spPr>
          <a:xfrm>
            <a:off x="12700000" y="2434426"/>
            <a:ext cx="2406108" cy="816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WHO AM I</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2737095" y="3787381"/>
            <a:ext cx="10160001" cy="722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r>
              <a:rPr lang="en-GB" sz="3600" b="0" dirty="0"/>
              <a:t>Koen van </a:t>
            </a:r>
            <a:r>
              <a:rPr lang="en-GB" sz="3600" b="0" dirty="0" err="1"/>
              <a:t>Turnhout</a:t>
            </a:r>
            <a:endParaRPr lang="en-GB" sz="3600" b="0" dirty="0"/>
          </a:p>
          <a:p>
            <a:pPr algn="l"/>
            <a:endParaRPr lang="en-GB" sz="3600" b="0" dirty="0"/>
          </a:p>
          <a:p>
            <a:pPr algn="l"/>
            <a:r>
              <a:rPr lang="en-GB" sz="3600" b="0" dirty="0"/>
              <a:t>Professor of Human Experience and Media Design</a:t>
            </a:r>
          </a:p>
          <a:p>
            <a:pPr algn="l"/>
            <a:r>
              <a:rPr lang="en-GB" sz="3600" b="0" dirty="0"/>
              <a:t>Utrecht University of Applied Sciences </a:t>
            </a:r>
          </a:p>
          <a:p>
            <a:pPr algn="l"/>
            <a:endParaRPr lang="en-GB" sz="3600" b="0" dirty="0"/>
          </a:p>
          <a:p>
            <a:pPr algn="l"/>
            <a:r>
              <a:rPr lang="en-GB" sz="3600" b="0" dirty="0"/>
              <a:t>Background in:</a:t>
            </a:r>
          </a:p>
          <a:p>
            <a:pPr algn="l"/>
            <a:r>
              <a:rPr lang="en-GB" sz="3600" b="0" dirty="0"/>
              <a:t>Human Computer Interaction</a:t>
            </a:r>
          </a:p>
          <a:p>
            <a:pPr algn="l"/>
            <a:endParaRPr lang="en-GB" sz="3600" b="0" dirty="0"/>
          </a:p>
          <a:p>
            <a:pPr algn="l"/>
            <a:r>
              <a:rPr lang="en-GB" sz="3600" b="0" dirty="0"/>
              <a:t>Chair of Design Science Research Group &amp; CHI Netherlands</a:t>
            </a:r>
          </a:p>
          <a:p>
            <a:pPr algn="l"/>
            <a:endParaRPr lang="en-GB" b="0" dirty="0"/>
          </a:p>
          <a:p>
            <a:pPr algn="l"/>
            <a:endParaRPr lang="en-GB" b="0" dirty="0"/>
          </a:p>
        </p:txBody>
      </p:sp>
      <p:sp>
        <p:nvSpPr>
          <p:cNvPr id="89" name="Shape"/>
          <p:cNvSpPr/>
          <p:nvPr/>
        </p:nvSpPr>
        <p:spPr>
          <a:xfrm>
            <a:off x="1172197" y="926246"/>
            <a:ext cx="10160001" cy="11155680"/>
          </a:xfrm>
          <a:custGeom>
            <a:avLst/>
            <a:gdLst/>
            <a:ahLst/>
            <a:cxnLst>
              <a:cxn ang="0">
                <a:pos x="wd2" y="hd2"/>
              </a:cxn>
              <a:cxn ang="5400000">
                <a:pos x="wd2" y="hd2"/>
              </a:cxn>
              <a:cxn ang="10800000">
                <a:pos x="wd2" y="hd2"/>
              </a:cxn>
              <a:cxn ang="16200000">
                <a:pos x="wd2" y="hd2"/>
              </a:cxn>
            </a:cxnLst>
            <a:rect l="0" t="0" r="r" b="b"/>
            <a:pathLst>
              <a:path w="21600" h="21600" extrusionOk="0">
                <a:moveTo>
                  <a:pt x="20305" y="0"/>
                </a:moveTo>
                <a:lnTo>
                  <a:pt x="21600" y="1182"/>
                </a:lnTo>
                <a:lnTo>
                  <a:pt x="21600" y="21600"/>
                </a:lnTo>
                <a:lnTo>
                  <a:pt x="0" y="21600"/>
                </a:lnTo>
                <a:lnTo>
                  <a:pt x="0" y="0"/>
                </a:lnTo>
                <a:lnTo>
                  <a:pt x="20305" y="0"/>
                </a:lnTo>
                <a:close/>
              </a:path>
            </a:pathLst>
          </a:custGeom>
          <a:solidFill>
            <a:srgbClr val="000000">
              <a:alpha val="7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3621405" y="1107244"/>
            <a:ext cx="8023030"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METHODS:  Stakeholder MAP</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3526812" y="2120988"/>
            <a:ext cx="10531366" cy="5130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457200" indent="-457200" algn="l">
              <a:lnSpc>
                <a:spcPct val="150000"/>
              </a:lnSpc>
              <a:buFont typeface="Arial" panose="020B0604020202020204" pitchFamily="34" charset="0"/>
              <a:buChar char="•"/>
            </a:pPr>
            <a:r>
              <a:rPr lang="en-GB" sz="3600" b="0" i="1" dirty="0"/>
              <a:t>Visualises all stakeholders</a:t>
            </a:r>
          </a:p>
          <a:p>
            <a:pPr marL="457200" indent="-457200" algn="l">
              <a:lnSpc>
                <a:spcPct val="150000"/>
              </a:lnSpc>
              <a:buFont typeface="Arial" panose="020B0604020202020204" pitchFamily="34" charset="0"/>
              <a:buChar char="•"/>
            </a:pPr>
            <a:r>
              <a:rPr lang="en-GB" sz="3600" b="0" i="1" dirty="0"/>
              <a:t>Categorises stakeholders into groups (if needed)</a:t>
            </a:r>
          </a:p>
          <a:p>
            <a:pPr marL="457200" indent="-457200" algn="l">
              <a:lnSpc>
                <a:spcPct val="150000"/>
              </a:lnSpc>
              <a:buFont typeface="Arial" panose="020B0604020202020204" pitchFamily="34" charset="0"/>
              <a:buChar char="•"/>
            </a:pPr>
            <a:r>
              <a:rPr lang="en-GB" sz="3600" b="0" i="1" dirty="0"/>
              <a:t>Lists key characteristics of stakeholders</a:t>
            </a:r>
          </a:p>
          <a:p>
            <a:pPr marL="457200" indent="-457200" algn="l">
              <a:lnSpc>
                <a:spcPct val="150000"/>
              </a:lnSpc>
              <a:buFont typeface="Arial" panose="020B0604020202020204" pitchFamily="34" charset="0"/>
              <a:buChar char="•"/>
            </a:pPr>
            <a:endParaRPr lang="en-GB" sz="3600" b="0" i="1" dirty="0"/>
          </a:p>
          <a:p>
            <a:pPr marL="457200" indent="-457200" algn="l">
              <a:lnSpc>
                <a:spcPct val="150000"/>
              </a:lnSpc>
              <a:buFont typeface="Arial" panose="020B0604020202020204" pitchFamily="34" charset="0"/>
              <a:buChar char="•"/>
            </a:pPr>
            <a:r>
              <a:rPr lang="en-GB" sz="3600" b="0" i="1" dirty="0"/>
              <a:t>Stakeholder tokens can be used to map out different scenario’s</a:t>
            </a:r>
          </a:p>
        </p:txBody>
      </p:sp>
      <p:sp>
        <p:nvSpPr>
          <p:cNvPr id="8" name="Tekstvak 7"/>
          <p:cNvSpPr txBox="1"/>
          <p:nvPr/>
        </p:nvSpPr>
        <p:spPr>
          <a:xfrm>
            <a:off x="6965927" y="11924824"/>
            <a:ext cx="351538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Stakeholder MAP</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9672" r="4746"/>
          <a:stretch/>
        </p:blipFill>
        <p:spPr bwMode="auto">
          <a:xfrm>
            <a:off x="1277005" y="1107244"/>
            <a:ext cx="11521440" cy="1049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556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3621405" y="1107244"/>
            <a:ext cx="10435549"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METHODS:  </a:t>
            </a:r>
            <a:r>
              <a:rPr lang="en-US" dirty="0" err="1"/>
              <a:t>VaLUE</a:t>
            </a:r>
            <a:r>
              <a:rPr lang="en-US" dirty="0"/>
              <a:t> </a:t>
            </a:r>
            <a:r>
              <a:rPr lang="en-US" dirty="0" err="1"/>
              <a:t>Centred</a:t>
            </a:r>
            <a:r>
              <a:rPr lang="en-US" dirty="0"/>
              <a:t> Interviews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3526812" y="2120988"/>
            <a:ext cx="10531366" cy="4299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457200" indent="-457200" algn="l">
              <a:lnSpc>
                <a:spcPct val="150000"/>
              </a:lnSpc>
              <a:buFont typeface="Arial" panose="020B0604020202020204" pitchFamily="34" charset="0"/>
              <a:buChar char="•"/>
            </a:pPr>
            <a:r>
              <a:rPr lang="en-GB" sz="3600" b="0" i="1" dirty="0"/>
              <a:t>Interview stakeholders about their needs</a:t>
            </a:r>
          </a:p>
          <a:p>
            <a:pPr marL="457200" indent="-457200" algn="l">
              <a:lnSpc>
                <a:spcPct val="150000"/>
              </a:lnSpc>
              <a:buFont typeface="Arial" panose="020B0604020202020204" pitchFamily="34" charset="0"/>
              <a:buChar char="•"/>
            </a:pPr>
            <a:r>
              <a:rPr lang="en-GB" sz="3600" b="0" i="1" dirty="0"/>
              <a:t>Try to elaborate on underlying values</a:t>
            </a:r>
          </a:p>
          <a:p>
            <a:pPr marL="457200" indent="-457200" algn="l">
              <a:lnSpc>
                <a:spcPct val="150000"/>
              </a:lnSpc>
              <a:buFont typeface="Arial" panose="020B0604020202020204" pitchFamily="34" charset="0"/>
              <a:buChar char="•"/>
            </a:pPr>
            <a:r>
              <a:rPr lang="en-GB" sz="3600" b="0" i="1" dirty="0"/>
              <a:t>Ask to evaluate existing technologies in ‘moral’ terms</a:t>
            </a:r>
          </a:p>
          <a:p>
            <a:pPr algn="l">
              <a:lnSpc>
                <a:spcPct val="150000"/>
              </a:lnSpc>
            </a:pPr>
            <a:endParaRPr lang="en-GB" sz="3600" b="0" i="1" dirty="0"/>
          </a:p>
        </p:txBody>
      </p:sp>
      <p:pic>
        <p:nvPicPr>
          <p:cNvPr id="4098" name="Picture 2" descr="C:\Users\Koen van Turnhout\Desktop\Value-based-interview-questions-RS13882-compressor.jpg"/>
          <p:cNvPicPr>
            <a:picLocks noChangeAspect="1" noChangeArrowheads="1"/>
          </p:cNvPicPr>
          <p:nvPr/>
        </p:nvPicPr>
        <p:blipFill rotWithShape="1">
          <a:blip r:embed="rId3">
            <a:extLst>
              <a:ext uri="{28A0092B-C50C-407E-A947-70E740481C1C}">
                <a14:useLocalDpi xmlns:a14="http://schemas.microsoft.com/office/drawing/2010/main" val="0"/>
              </a:ext>
            </a:extLst>
          </a:blip>
          <a:srcRect l="13558" r="13389"/>
          <a:stretch/>
        </p:blipFill>
        <p:spPr bwMode="auto">
          <a:xfrm>
            <a:off x="1608804" y="1361256"/>
            <a:ext cx="11155680" cy="10231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19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7700826"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Value Sensitive Scenario’s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2241049" cy="5622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a:t>Sketches how alternative scenario’s will affect stakeholders. </a:t>
            </a:r>
          </a:p>
          <a:p>
            <a:pPr marL="571500" lvl="6" indent="-571500" algn="l">
              <a:lnSpc>
                <a:spcPct val="150000"/>
              </a:lnSpc>
              <a:buFont typeface="Arial" panose="020B0604020202020204" pitchFamily="34" charset="0"/>
              <a:buChar char="•"/>
            </a:pPr>
            <a:r>
              <a:rPr lang="en-GB" sz="3600" b="0" i="1" dirty="0"/>
              <a:t>Highlight: (1) implications for stakeholders, (2) key values, (3) widespread use, (4) indirect impacts, (5) long-term use, (6) systemic effects.</a:t>
            </a:r>
          </a:p>
          <a:p>
            <a:pPr marL="571500" lvl="6" indent="-571500" algn="l">
              <a:lnSpc>
                <a:spcPct val="150000"/>
              </a:lnSpc>
              <a:buFont typeface="Arial" panose="020B0604020202020204" pitchFamily="34" charset="0"/>
              <a:buChar char="•"/>
            </a:pPr>
            <a:r>
              <a:rPr lang="en-GB" sz="3600" b="0" i="1" dirty="0"/>
              <a:t>Use storyboarding or narrative scenario’s</a:t>
            </a:r>
          </a:p>
          <a:p>
            <a:pPr algn="l"/>
            <a:endParaRPr lang="en-GB" b="0" dirty="0"/>
          </a:p>
        </p:txBody>
      </p:sp>
      <p:pic>
        <p:nvPicPr>
          <p:cNvPr id="5123" name="Picture 3" descr="C:\Users\Koen van Turnhout\Desktop\download (1).jpg"/>
          <p:cNvPicPr>
            <a:picLocks noChangeAspect="1" noChangeArrowheads="1"/>
          </p:cNvPicPr>
          <p:nvPr/>
        </p:nvPicPr>
        <p:blipFill rotWithShape="1">
          <a:blip r:embed="rId3">
            <a:extLst>
              <a:ext uri="{28A0092B-C50C-407E-A947-70E740481C1C}">
                <a14:useLocalDpi xmlns:a14="http://schemas.microsoft.com/office/drawing/2010/main" val="0"/>
              </a:ext>
            </a:extLst>
          </a:blip>
          <a:srcRect l="-2" r="36073"/>
          <a:stretch/>
        </p:blipFill>
        <p:spPr bwMode="auto">
          <a:xfrm>
            <a:off x="1846712" y="1232035"/>
            <a:ext cx="8503920" cy="1027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072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1091917" y="1198180"/>
            <a:ext cx="7046801"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Value Envisioning Cards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2241049" cy="6453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err="1"/>
              <a:t>Cardsets</a:t>
            </a:r>
            <a:r>
              <a:rPr lang="en-GB" sz="3600" b="0" i="1" dirty="0"/>
              <a:t> help to designers to reason about values and stakeholders to reflect on values in design.</a:t>
            </a:r>
          </a:p>
          <a:p>
            <a:pPr marL="571500" lvl="6" indent="-571500" algn="l">
              <a:lnSpc>
                <a:spcPct val="150000"/>
              </a:lnSpc>
              <a:buFont typeface="Arial" panose="020B0604020202020204" pitchFamily="34" charset="0"/>
              <a:buChar char="•"/>
            </a:pPr>
            <a:endParaRPr lang="en-GB" sz="3600" b="0" i="1" dirty="0"/>
          </a:p>
          <a:p>
            <a:pPr marL="571500" lvl="6" indent="-571500" algn="l">
              <a:lnSpc>
                <a:spcPct val="150000"/>
              </a:lnSpc>
              <a:buFont typeface="Arial" panose="020B0604020202020204" pitchFamily="34" charset="0"/>
              <a:buChar char="•"/>
            </a:pPr>
            <a:r>
              <a:rPr lang="en-GB" sz="3600" b="0" i="1" dirty="0"/>
              <a:t>HU Value Tool (</a:t>
            </a:r>
            <a:r>
              <a:rPr lang="en-GB" sz="3600" b="0" i="1" dirty="0" err="1"/>
              <a:t>Kheirandish</a:t>
            </a:r>
            <a:r>
              <a:rPr lang="en-GB" sz="3600" b="0" i="1" dirty="0"/>
              <a:t>)</a:t>
            </a:r>
          </a:p>
          <a:p>
            <a:pPr marL="571500" lvl="6" indent="-571500" algn="l">
              <a:lnSpc>
                <a:spcPct val="150000"/>
              </a:lnSpc>
              <a:buFont typeface="Arial" panose="020B0604020202020204" pitchFamily="34" charset="0"/>
              <a:buChar char="•"/>
            </a:pPr>
            <a:r>
              <a:rPr lang="en-GB" sz="3600" b="0" i="1" dirty="0"/>
              <a:t>Envisioning Card Toolkit (Friedman et al.) www.envisioningcards.com</a:t>
            </a:r>
          </a:p>
          <a:p>
            <a:pPr algn="l">
              <a:lnSpc>
                <a:spcPct val="150000"/>
              </a:lnSpc>
            </a:pPr>
            <a:endParaRPr lang="en-GB" sz="3600" b="0" dirty="0"/>
          </a:p>
          <a:p>
            <a:pPr algn="l"/>
            <a:endParaRPr lang="en-GB" b="0" dirty="0"/>
          </a:p>
        </p:txBody>
      </p:sp>
      <p:pic>
        <p:nvPicPr>
          <p:cNvPr id="6146" name="Picture 2" descr="C:\Users\Koen van Turnhout\Desktop\Group-meeting-1-A-project-group-of-TG-is-using-the-HuValue-tool-to-discuss-their-design_Q320.jpg"/>
          <p:cNvPicPr>
            <a:picLocks noChangeAspect="1" noChangeArrowheads="1"/>
          </p:cNvPicPr>
          <p:nvPr/>
        </p:nvPicPr>
        <p:blipFill rotWithShape="1">
          <a:blip r:embed="rId3">
            <a:extLst>
              <a:ext uri="{28A0092B-C50C-407E-A947-70E740481C1C}">
                <a14:useLocalDpi xmlns:a14="http://schemas.microsoft.com/office/drawing/2010/main" val="0"/>
              </a:ext>
            </a:extLst>
          </a:blip>
          <a:srcRect r="11510"/>
          <a:stretch/>
        </p:blipFill>
        <p:spPr bwMode="auto">
          <a:xfrm>
            <a:off x="1554481" y="1198180"/>
            <a:ext cx="9235440" cy="104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7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U-Crossmedialab samenwerking"/>
          <p:cNvSpPr txBox="1"/>
          <p:nvPr/>
        </p:nvSpPr>
        <p:spPr>
          <a:xfrm>
            <a:off x="12100910" y="1232035"/>
            <a:ext cx="5634556" cy="818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Value interactions</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2142951" y="2050721"/>
            <a:ext cx="12241049" cy="47916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marL="571500" lvl="6" indent="-571500" algn="l">
              <a:lnSpc>
                <a:spcPct val="150000"/>
              </a:lnSpc>
              <a:buFont typeface="Arial" panose="020B0604020202020204" pitchFamily="34" charset="0"/>
              <a:buChar char="•"/>
            </a:pPr>
            <a:r>
              <a:rPr lang="en-GB" sz="3600" b="0" i="1" dirty="0"/>
              <a:t>Values incorporated in solutions, may interact in predictable way’s. </a:t>
            </a:r>
          </a:p>
          <a:p>
            <a:pPr marL="571500" lvl="6" indent="-571500" algn="l">
              <a:lnSpc>
                <a:spcPct val="150000"/>
              </a:lnSpc>
              <a:buFont typeface="Arial" panose="020B0604020202020204" pitchFamily="34" charset="0"/>
              <a:buChar char="•"/>
            </a:pPr>
            <a:r>
              <a:rPr lang="en-GB" sz="3600" b="0" i="1" dirty="0"/>
              <a:t>Mapping out these interactions provide insights in how your solution affects certain values of certain stakeholders.</a:t>
            </a:r>
            <a:endParaRPr lang="en-GB" b="0" dirty="0"/>
          </a:p>
          <a:p>
            <a:pPr algn="l"/>
            <a:endParaRPr lang="en-GB" b="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21" r="38120"/>
          <a:stretch/>
        </p:blipFill>
        <p:spPr bwMode="auto">
          <a:xfrm>
            <a:off x="1490717" y="1168973"/>
            <a:ext cx="9601200" cy="1072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14187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a:t>25</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sym typeface="Helvetica Neue"/>
              </a:rPr>
              <a:t>Today</a:t>
            </a:r>
            <a:r>
              <a:rPr lang="en-US" sz="4400" dirty="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dirty="0">
                <a:solidFill>
                  <a:schemeClr val="bg1"/>
                </a:solidFill>
              </a:rPr>
              <a:t>1 A short history of Human-</a:t>
            </a:r>
            <a:r>
              <a:rPr lang="en-US" sz="4400" dirty="0" err="1">
                <a:solidFill>
                  <a:schemeClr val="bg1"/>
                </a:solidFill>
              </a:rPr>
              <a:t>Cented</a:t>
            </a:r>
            <a:r>
              <a:rPr lang="en-US" sz="4400" dirty="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sym typeface="Helvetica Neue"/>
              </a:rPr>
              <a:t>2</a:t>
            </a:r>
            <a:r>
              <a:rPr lang="en-US" sz="4400" dirty="0">
                <a:solidFill>
                  <a:schemeClr val="bg1"/>
                </a:solidFill>
              </a:rPr>
              <a:t> Value-sensitive Design Approaches</a:t>
            </a:r>
            <a:endParaRPr kumimoji="0" lang="en-US" sz="4400" b="1" i="0" u="none" strike="noStrike" cap="none" spc="0" normalizeH="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a:solidFill>
                  <a:schemeClr val="bg1"/>
                </a:solidFill>
              </a:rPr>
              <a:t>3 </a:t>
            </a:r>
            <a:r>
              <a:rPr lang="en-US" sz="4400" u="sng" dirty="0">
                <a:solidFill>
                  <a:schemeClr val="bg1"/>
                </a:solidFill>
              </a:rPr>
              <a:t>Values in data-driven systems</a:t>
            </a:r>
            <a:endParaRPr kumimoji="0" lang="en-US" sz="4400" b="1" i="0" u="sng"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94268657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a:t>26</a:t>
            </a:r>
            <a:endParaRPr dirty="0"/>
          </a:p>
        </p:txBody>
      </p:sp>
      <p:pic>
        <p:nvPicPr>
          <p:cNvPr id="4" name="Picture 3">
            <a:extLst>
              <a:ext uri="{FF2B5EF4-FFF2-40B4-BE49-F238E27FC236}">
                <a16:creationId xmlns:a16="http://schemas.microsoft.com/office/drawing/2014/main" id="{455B5567-B7D7-C048-A5A7-7B32E9085F78}"/>
              </a:ext>
            </a:extLst>
          </p:cNvPr>
          <p:cNvPicPr>
            <a:picLocks noChangeAspect="1"/>
          </p:cNvPicPr>
          <p:nvPr/>
        </p:nvPicPr>
        <p:blipFill>
          <a:blip r:embed="rId2"/>
          <a:stretch>
            <a:fillRect/>
          </a:stretch>
        </p:blipFill>
        <p:spPr>
          <a:xfrm>
            <a:off x="3333750" y="622300"/>
            <a:ext cx="17716500" cy="12471400"/>
          </a:xfrm>
          <a:prstGeom prst="rect">
            <a:avLst/>
          </a:prstGeom>
        </p:spPr>
      </p:pic>
    </p:spTree>
    <p:extLst>
      <p:ext uri="{BB962C8B-B14F-4D97-AF65-F5344CB8AC3E}">
        <p14:creationId xmlns:p14="http://schemas.microsoft.com/office/powerpoint/2010/main" val="15404073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27</a:t>
            </a:r>
            <a:endParaRPr dirty="0"/>
          </a:p>
        </p:txBody>
      </p:sp>
      <p:pic>
        <p:nvPicPr>
          <p:cNvPr id="5" name="Picture 4">
            <a:extLst>
              <a:ext uri="{FF2B5EF4-FFF2-40B4-BE49-F238E27FC236}">
                <a16:creationId xmlns:a16="http://schemas.microsoft.com/office/drawing/2014/main" id="{B1F9C79F-6DC2-0648-85BB-0962563FB36B}"/>
              </a:ext>
            </a:extLst>
          </p:cNvPr>
          <p:cNvPicPr>
            <a:picLocks noChangeAspect="1"/>
          </p:cNvPicPr>
          <p:nvPr/>
        </p:nvPicPr>
        <p:blipFill>
          <a:blip r:embed="rId3"/>
          <a:stretch>
            <a:fillRect/>
          </a:stretch>
        </p:blipFill>
        <p:spPr>
          <a:xfrm>
            <a:off x="2774950" y="2781300"/>
            <a:ext cx="18834100" cy="8153400"/>
          </a:xfrm>
          <a:prstGeom prst="rect">
            <a:avLst/>
          </a:prstGeom>
        </p:spPr>
      </p:pic>
      <p:sp>
        <p:nvSpPr>
          <p:cNvPr id="2" name="Rechthoek 1"/>
          <p:cNvSpPr/>
          <p:nvPr/>
        </p:nvSpPr>
        <p:spPr>
          <a:xfrm>
            <a:off x="2013131" y="660112"/>
            <a:ext cx="9175910" cy="584775"/>
          </a:xfrm>
          <a:prstGeom prst="rect">
            <a:avLst/>
          </a:prstGeom>
        </p:spPr>
        <p:txBody>
          <a:bodyPr wrap="none">
            <a:spAutoFit/>
          </a:bodyPr>
          <a:lstStyle/>
          <a:p>
            <a:pPr algn="l"/>
            <a:r>
              <a:rPr lang="en-US" dirty="0">
                <a:solidFill>
                  <a:schemeClr val="tx1"/>
                </a:solidFill>
              </a:rPr>
              <a:t>Data-Driven Feedback Loop (Smits et al. 2020)</a:t>
            </a:r>
          </a:p>
        </p:txBody>
      </p:sp>
      <p:sp>
        <p:nvSpPr>
          <p:cNvPr id="3" name="Tekstvak 2"/>
          <p:cNvSpPr txBox="1"/>
          <p:nvPr/>
        </p:nvSpPr>
        <p:spPr>
          <a:xfrm>
            <a:off x="5612524" y="12526076"/>
            <a:ext cx="17972690"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r"/>
            <a:r>
              <a:rPr lang="en-US" sz="2600" b="0" dirty="0"/>
              <a:t>Smits, A., Van </a:t>
            </a:r>
            <a:r>
              <a:rPr lang="en-US" sz="2600" b="0" dirty="0" err="1"/>
              <a:t>Turnhout</a:t>
            </a:r>
            <a:r>
              <a:rPr lang="en-US" sz="2600" b="0" dirty="0"/>
              <a:t>, K., </a:t>
            </a:r>
            <a:r>
              <a:rPr lang="en-US" sz="2600" b="0" dirty="0" err="1"/>
              <a:t>Hekman</a:t>
            </a:r>
            <a:r>
              <a:rPr lang="en-US" sz="2600" b="0" dirty="0"/>
              <a:t>, E., &amp; Nguyen, D. (2020). Data-driven design.  In </a:t>
            </a:r>
            <a:r>
              <a:rPr lang="en-US" sz="2600" b="0" i="1" dirty="0"/>
              <a:t>DS 104: Proceedings of the 22nd         International Conference on Engineering and Product Design Education (E&amp;PDE 2020).      </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0115952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lang="en-US" dirty="0"/>
              <a:t>28</a:t>
            </a:r>
            <a:endParaRPr dirty="0"/>
          </a:p>
        </p:txBody>
      </p:sp>
      <p:pic>
        <p:nvPicPr>
          <p:cNvPr id="4" name="Picture 3">
            <a:extLst>
              <a:ext uri="{FF2B5EF4-FFF2-40B4-BE49-F238E27FC236}">
                <a16:creationId xmlns:a16="http://schemas.microsoft.com/office/drawing/2014/main" id="{455B5567-B7D7-C048-A5A7-7B32E9085F78}"/>
              </a:ext>
            </a:extLst>
          </p:cNvPr>
          <p:cNvPicPr>
            <a:picLocks noChangeAspect="1"/>
          </p:cNvPicPr>
          <p:nvPr/>
        </p:nvPicPr>
        <p:blipFill>
          <a:blip r:embed="rId2"/>
          <a:stretch>
            <a:fillRect/>
          </a:stretch>
        </p:blipFill>
        <p:spPr>
          <a:xfrm>
            <a:off x="3333750" y="622300"/>
            <a:ext cx="17716500" cy="12471400"/>
          </a:xfrm>
          <a:prstGeom prst="rect">
            <a:avLst/>
          </a:prstGeom>
        </p:spPr>
      </p:pic>
    </p:spTree>
    <p:extLst>
      <p:ext uri="{BB962C8B-B14F-4D97-AF65-F5344CB8AC3E}">
        <p14:creationId xmlns:p14="http://schemas.microsoft.com/office/powerpoint/2010/main" val="307297203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29</a:t>
            </a:r>
            <a:endParaRPr dirty="0"/>
          </a:p>
        </p:txBody>
      </p:sp>
      <p:pic>
        <p:nvPicPr>
          <p:cNvPr id="5"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a:solidFill>
                  <a:schemeClr val="tx1"/>
                </a:solidFill>
              </a:rPr>
              <a:t>Discover Weekly</a:t>
            </a:r>
          </a:p>
        </p:txBody>
      </p:sp>
      <p:sp>
        <p:nvSpPr>
          <p:cNvPr id="3" name="Tekstvak 2"/>
          <p:cNvSpPr txBox="1"/>
          <p:nvPr/>
        </p:nvSpPr>
        <p:spPr>
          <a:xfrm>
            <a:off x="1881107" y="9471615"/>
            <a:ext cx="20159364"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a:ln>
                  <a:noFill/>
                </a:ln>
                <a:solidFill>
                  <a:srgbClr val="000000"/>
                </a:solidFill>
                <a:effectLst/>
                <a:uFillTx/>
                <a:sym typeface="Helvetica Neue"/>
              </a:rPr>
              <a:t>Organizational environment</a:t>
            </a:r>
            <a:r>
              <a:rPr kumimoji="0" lang="en-US" sz="4000" b="1" i="0" u="none" strike="noStrike" cap="none" spc="0" normalizeH="0" baseline="0" dirty="0">
                <a:ln>
                  <a:noFill/>
                </a:ln>
                <a:solidFill>
                  <a:srgbClr val="000000"/>
                </a:solidFill>
                <a:effectLst/>
                <a:uFillTx/>
                <a:sym typeface="Helvetica Neue"/>
              </a:rPr>
              <a:t>: unlimited</a:t>
            </a:r>
            <a:r>
              <a:rPr kumimoji="0" lang="en-US" sz="4000" b="1" i="0" u="none" strike="noStrike" cap="none" spc="0" normalizeH="0" dirty="0">
                <a:ln>
                  <a:noFill/>
                </a:ln>
                <a:solidFill>
                  <a:srgbClr val="000000"/>
                </a:solidFill>
                <a:effectLst/>
                <a:uFillTx/>
                <a:sym typeface="Helvetica Neue"/>
              </a:rPr>
              <a:t> </a:t>
            </a:r>
            <a:r>
              <a:rPr lang="en-US" sz="4000" dirty="0"/>
              <a:t>o</a:t>
            </a:r>
            <a:r>
              <a:rPr kumimoji="0" lang="en-US" sz="4000" b="1" i="0" u="none" strike="noStrike" cap="none" spc="0" normalizeH="0" dirty="0">
                <a:ln>
                  <a:noFill/>
                </a:ln>
                <a:solidFill>
                  <a:srgbClr val="000000"/>
                </a:solidFill>
                <a:effectLst/>
                <a:uFillTx/>
                <a:sym typeface="Helvetica Neue"/>
              </a:rPr>
              <a:t>ffer of music &amp; podcasts</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a:t>Context of use: </a:t>
            </a:r>
            <a:r>
              <a:rPr lang="en-US" sz="4000" dirty="0"/>
              <a:t>a customer, in his car, wants to listen to music fitting for his taste </a:t>
            </a:r>
          </a:p>
          <a:p>
            <a:pPr marL="0" marR="0" indent="0" algn="l" defTabSz="821531" rtl="0" fontAlgn="auto" latinLnBrk="0" hangingPunct="0">
              <a:lnSpc>
                <a:spcPct val="100000"/>
              </a:lnSpc>
              <a:spcBef>
                <a:spcPts val="0"/>
              </a:spcBef>
              <a:spcAft>
                <a:spcPts val="0"/>
              </a:spcAft>
              <a:buClrTx/>
              <a:buSzTx/>
              <a:buFontTx/>
              <a:buNone/>
              <a:tabLst/>
            </a:pPr>
            <a:r>
              <a:rPr lang="en-US" sz="4000" dirty="0"/>
              <a:t>and the moment</a:t>
            </a:r>
            <a:endParaRPr kumimoji="0" lang="en-US" sz="4000" b="1" i="0" u="none" strike="noStrike" cap="none" spc="0" normalizeH="0" baseline="0" dirty="0">
              <a:ln>
                <a:noFill/>
              </a:ln>
              <a:solidFill>
                <a:srgbClr val="000000"/>
              </a:solidFill>
              <a:effectLst/>
              <a:uFillTx/>
              <a:sym typeface="Helvetica Neue"/>
            </a:endParaRPr>
          </a:p>
        </p:txBody>
      </p:sp>
      <p:sp>
        <p:nvSpPr>
          <p:cNvPr id="4" name="Ovaal 3"/>
          <p:cNvSpPr/>
          <p:nvPr/>
        </p:nvSpPr>
        <p:spPr>
          <a:xfrm>
            <a:off x="2490952" y="3121572"/>
            <a:ext cx="1891862" cy="4414345"/>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19985421" y="2864069"/>
            <a:ext cx="1891862" cy="4414345"/>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hthoek 5"/>
          <p:cNvSpPr/>
          <p:nvPr/>
        </p:nvSpPr>
        <p:spPr>
          <a:xfrm>
            <a:off x="4382814" y="1587500"/>
            <a:ext cx="15602607" cy="7556500"/>
          </a:xfrm>
          <a:prstGeom prst="rect">
            <a:avLst/>
          </a:prstGeom>
          <a:solidFill>
            <a:schemeClr val="bg1">
              <a:alpha val="63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319349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02"/>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FFFFFF"/>
                </a:solidFill>
                <a:latin typeface="Roboto Black"/>
                <a:ea typeface="Roboto Black"/>
                <a:cs typeface="Roboto Black"/>
                <a:sym typeface="Roboto Black"/>
              </a:defRPr>
            </a:lvl1pPr>
          </a:lstStyle>
          <a:p>
            <a:r>
              <a:rPr dirty="0"/>
              <a:t>0</a:t>
            </a:r>
            <a:r>
              <a:rPr lang="en-US" dirty="0"/>
              <a:t>3</a:t>
            </a:r>
            <a:endParaRPr dirty="0"/>
          </a:p>
        </p:txBody>
      </p:sp>
      <p:sp>
        <p:nvSpPr>
          <p:cNvPr id="4" name="Tekstvak 3"/>
          <p:cNvSpPr txBox="1"/>
          <p:nvPr/>
        </p:nvSpPr>
        <p:spPr>
          <a:xfrm>
            <a:off x="4897008" y="1998620"/>
            <a:ext cx="11527194"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sym typeface="Helvetica Neue"/>
              </a:rPr>
              <a:t>Today</a:t>
            </a:r>
            <a:r>
              <a:rPr lang="en-US" sz="4400" dirty="0">
                <a:solidFill>
                  <a:schemeClr val="bg1"/>
                </a:solidFill>
              </a:rPr>
              <a:t>:</a:t>
            </a:r>
          </a:p>
          <a:p>
            <a:pPr marL="0" marR="0" indent="0" algn="l" defTabSz="821531" rtl="0" fontAlgn="auto" latinLnBrk="0" hangingPunct="0">
              <a:lnSpc>
                <a:spcPct val="100000"/>
              </a:lnSpc>
              <a:spcBef>
                <a:spcPts val="0"/>
              </a:spcBef>
              <a:spcAft>
                <a:spcPts val="0"/>
              </a:spcAft>
              <a:buClrTx/>
              <a:buSzTx/>
              <a:buFontTx/>
              <a:buNone/>
              <a:tabLst/>
            </a:pPr>
            <a:endParaRPr lang="en-US" sz="4400" dirty="0">
              <a:solidFill>
                <a:schemeClr val="bg1"/>
              </a:solidFill>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u="sng" dirty="0">
                <a:solidFill>
                  <a:schemeClr val="bg1"/>
                </a:solidFill>
              </a:rPr>
              <a:t>1 A short history of Human-</a:t>
            </a:r>
            <a:r>
              <a:rPr lang="en-US" sz="4400" u="sng" dirty="0" err="1">
                <a:solidFill>
                  <a:schemeClr val="bg1"/>
                </a:solidFill>
              </a:rPr>
              <a:t>Cented</a:t>
            </a:r>
            <a:r>
              <a:rPr lang="en-US" sz="4400" u="sng" dirty="0">
                <a:solidFill>
                  <a:schemeClr val="bg1"/>
                </a:solidFill>
              </a:rPr>
              <a:t> Design</a:t>
            </a:r>
          </a:p>
          <a:p>
            <a:pPr marL="0" marR="0" indent="0" algn="l" defTabSz="821531"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chemeClr val="bg1"/>
                </a:solidFill>
                <a:effectLst/>
                <a:uFillTx/>
                <a:sym typeface="Helvetica Neue"/>
              </a:rPr>
              <a:t>2</a:t>
            </a:r>
            <a:r>
              <a:rPr lang="en-US" sz="4400" dirty="0">
                <a:solidFill>
                  <a:schemeClr val="bg1"/>
                </a:solidFill>
              </a:rPr>
              <a:t> Value-sensitive Design Approaches</a:t>
            </a:r>
            <a:endParaRPr kumimoji="0" lang="en-US" sz="4400" b="1" i="0" u="none" strike="noStrike" cap="none" spc="0" normalizeH="0" dirty="0">
              <a:ln>
                <a:noFill/>
              </a:ln>
              <a:solidFill>
                <a:schemeClr val="bg1"/>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400" baseline="0" dirty="0">
                <a:solidFill>
                  <a:schemeClr val="bg1"/>
                </a:solidFill>
              </a:rPr>
              <a:t>3 </a:t>
            </a:r>
            <a:r>
              <a:rPr lang="en-US" sz="4400" dirty="0">
                <a:solidFill>
                  <a:schemeClr val="bg1"/>
                </a:solidFill>
              </a:rPr>
              <a:t>Values in data-driven systems</a:t>
            </a:r>
            <a:endParaRPr kumimoji="0" lang="en-US" sz="4400" b="1"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8598016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30</a:t>
            </a:r>
            <a:endParaRPr dirty="0"/>
          </a:p>
        </p:txBody>
      </p:sp>
      <p:pic>
        <p:nvPicPr>
          <p:cNvPr id="5"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2774950" y="1313832"/>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a:solidFill>
                  <a:schemeClr val="tx1"/>
                </a:solidFill>
              </a:rPr>
              <a:t>Discover Weekly</a:t>
            </a:r>
          </a:p>
        </p:txBody>
      </p:sp>
      <p:sp>
        <p:nvSpPr>
          <p:cNvPr id="3" name="Tekstvak 2"/>
          <p:cNvSpPr txBox="1"/>
          <p:nvPr/>
        </p:nvSpPr>
        <p:spPr>
          <a:xfrm>
            <a:off x="1881107" y="9779391"/>
            <a:ext cx="9610002"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a:ln>
                  <a:noFill/>
                </a:ln>
                <a:solidFill>
                  <a:srgbClr val="000000"/>
                </a:solidFill>
                <a:effectLst/>
                <a:uFillTx/>
                <a:sym typeface="Helvetica Neue"/>
              </a:rPr>
              <a:t>User</a:t>
            </a:r>
            <a:r>
              <a:rPr kumimoji="0" lang="en-US" sz="4000" b="1" i="1" u="none" strike="noStrike" cap="none" spc="0" normalizeH="0" dirty="0">
                <a:ln>
                  <a:noFill/>
                </a:ln>
                <a:solidFill>
                  <a:srgbClr val="000000"/>
                </a:solidFill>
                <a:effectLst/>
                <a:uFillTx/>
                <a:sym typeface="Helvetica Neue"/>
              </a:rPr>
              <a:t> data</a:t>
            </a:r>
            <a:r>
              <a:rPr kumimoji="0" lang="en-US" sz="4000" b="1" i="0" u="none" strike="noStrike" cap="none" spc="0" normalizeH="0" baseline="0" dirty="0">
                <a:ln>
                  <a:noFill/>
                </a:ln>
                <a:solidFill>
                  <a:srgbClr val="000000"/>
                </a:solidFill>
                <a:effectLst/>
                <a:uFillTx/>
                <a:sym typeface="Helvetica Neue"/>
              </a:rPr>
              <a:t>: listening behavior</a:t>
            </a:r>
            <a:r>
              <a:rPr kumimoji="0" lang="en-US" sz="4000" b="1" i="0" u="none" strike="noStrike" cap="none" spc="0" normalizeH="0" dirty="0">
                <a:ln>
                  <a:noFill/>
                </a:ln>
                <a:solidFill>
                  <a:srgbClr val="000000"/>
                </a:solidFill>
                <a:effectLst/>
                <a:uFillTx/>
                <a:sym typeface="Helvetica Neue"/>
              </a:rPr>
              <a:t> over time</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a:t>Data analysis: </a:t>
            </a:r>
            <a:r>
              <a:rPr lang="en-US" sz="4000" dirty="0"/>
              <a:t>profiling music ‘taste’</a:t>
            </a:r>
            <a:endParaRPr kumimoji="0" lang="en-US" sz="4000" u="none" strike="noStrike" cap="none" spc="0" normalizeH="0" baseline="0" dirty="0">
              <a:ln>
                <a:noFill/>
              </a:ln>
              <a:solidFill>
                <a:srgbClr val="000000"/>
              </a:solidFill>
              <a:effectLst/>
              <a:uFillTx/>
              <a:sym typeface="Helvetica Neue"/>
            </a:endParaRPr>
          </a:p>
        </p:txBody>
      </p:sp>
      <p:sp>
        <p:nvSpPr>
          <p:cNvPr id="4" name="Ovaal 3"/>
          <p:cNvSpPr/>
          <p:nvPr/>
        </p:nvSpPr>
        <p:spPr>
          <a:xfrm rot="19093032">
            <a:off x="11522125" y="3730043"/>
            <a:ext cx="1329239" cy="3386590"/>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4981904" y="3717845"/>
            <a:ext cx="1578080" cy="3410985"/>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Ovaal 5"/>
          <p:cNvSpPr/>
          <p:nvPr/>
        </p:nvSpPr>
        <p:spPr>
          <a:xfrm>
            <a:off x="6999889" y="4081994"/>
            <a:ext cx="2427889"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al 8"/>
          <p:cNvSpPr/>
          <p:nvPr/>
        </p:nvSpPr>
        <p:spPr>
          <a:xfrm>
            <a:off x="14567338" y="4114799"/>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al 9"/>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al 10"/>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482435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31</a:t>
            </a:r>
            <a:endParaRPr dirty="0"/>
          </a:p>
        </p:txBody>
      </p:sp>
      <p:pic>
        <p:nvPicPr>
          <p:cNvPr id="5"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a:solidFill>
                  <a:schemeClr val="tx1"/>
                </a:solidFill>
              </a:rPr>
              <a:t>Discover Weekly</a:t>
            </a:r>
          </a:p>
        </p:txBody>
      </p:sp>
      <p:sp>
        <p:nvSpPr>
          <p:cNvPr id="3" name="Tekstvak 2"/>
          <p:cNvSpPr txBox="1"/>
          <p:nvPr/>
        </p:nvSpPr>
        <p:spPr>
          <a:xfrm>
            <a:off x="1881107" y="9779391"/>
            <a:ext cx="19045277" cy="19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a:ln>
                  <a:noFill/>
                </a:ln>
                <a:solidFill>
                  <a:srgbClr val="000000"/>
                </a:solidFill>
                <a:effectLst/>
                <a:uFillTx/>
                <a:sym typeface="Helvetica Neue"/>
              </a:rPr>
              <a:t>Adaptive output</a:t>
            </a:r>
            <a:r>
              <a:rPr kumimoji="0" lang="en-US" sz="4000" b="1" i="0" u="none" strike="noStrike" cap="none" spc="0" normalizeH="0" baseline="0" dirty="0">
                <a:ln>
                  <a:noFill/>
                </a:ln>
                <a:solidFill>
                  <a:srgbClr val="000000"/>
                </a:solidFill>
                <a:effectLst/>
                <a:uFillTx/>
                <a:sym typeface="Helvetica Neue"/>
              </a:rPr>
              <a:t>: discove</a:t>
            </a:r>
            <a:r>
              <a:rPr lang="en-US" sz="4000" dirty="0"/>
              <a:t>r weekly list (with selected music, according to taste)</a:t>
            </a:r>
            <a:endParaRPr kumimoji="0" lang="en-US" sz="4000" b="1" i="0" u="none" strike="noStrike" cap="none" spc="0" normalizeH="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dirty="0"/>
              <a:t>User experience: </a:t>
            </a:r>
            <a:r>
              <a:rPr lang="en-US" sz="4000" dirty="0"/>
              <a:t>interesting music</a:t>
            </a:r>
            <a:endParaRPr kumimoji="0" lang="en-US" sz="4000" u="none" strike="noStrike" cap="none" spc="0" normalizeH="0" baseline="0" dirty="0">
              <a:ln>
                <a:noFill/>
              </a:ln>
              <a:solidFill>
                <a:srgbClr val="000000"/>
              </a:solidFill>
              <a:effectLst/>
              <a:uFillTx/>
              <a:sym typeface="Helvetica Neue"/>
            </a:endParaRPr>
          </a:p>
        </p:txBody>
      </p:sp>
      <p:sp>
        <p:nvSpPr>
          <p:cNvPr id="4" name="Ovaal 3"/>
          <p:cNvSpPr/>
          <p:nvPr/>
        </p:nvSpPr>
        <p:spPr>
          <a:xfrm rot="13426390">
            <a:off x="9748800" y="5746429"/>
            <a:ext cx="950658" cy="2528176"/>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al 6"/>
          <p:cNvSpPr/>
          <p:nvPr/>
        </p:nvSpPr>
        <p:spPr>
          <a:xfrm>
            <a:off x="17657380" y="3530202"/>
            <a:ext cx="1513489" cy="3606440"/>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al 7"/>
          <p:cNvSpPr/>
          <p:nvPr/>
        </p:nvSpPr>
        <p:spPr>
          <a:xfrm rot="13426390">
            <a:off x="13369615" y="2411353"/>
            <a:ext cx="950658" cy="2528176"/>
          </a:xfrm>
          <a:prstGeom prst="ellipse">
            <a:avLst/>
          </a:prstGeom>
          <a:noFill/>
          <a:ln w="762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al 8"/>
          <p:cNvSpPr/>
          <p:nvPr/>
        </p:nvSpPr>
        <p:spPr>
          <a:xfrm>
            <a:off x="6999889" y="4081994"/>
            <a:ext cx="2427889"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al 9"/>
          <p:cNvSpPr/>
          <p:nvPr/>
        </p:nvSpPr>
        <p:spPr>
          <a:xfrm>
            <a:off x="14567338" y="4114799"/>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al 10"/>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al 11"/>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39037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32</a:t>
            </a:r>
            <a:endParaRPr dirty="0"/>
          </a:p>
        </p:txBody>
      </p:sp>
      <p:pic>
        <p:nvPicPr>
          <p:cNvPr id="5"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2774950" y="1244887"/>
            <a:ext cx="18834100" cy="8153400"/>
          </a:xfrm>
          <a:prstGeom prst="rect">
            <a:avLst/>
          </a:prstGeom>
        </p:spPr>
      </p:pic>
      <p:sp>
        <p:nvSpPr>
          <p:cNvPr id="2" name="Rechthoek 1"/>
          <p:cNvSpPr/>
          <p:nvPr/>
        </p:nvSpPr>
        <p:spPr>
          <a:xfrm>
            <a:off x="2013131" y="660112"/>
            <a:ext cx="3441968" cy="584775"/>
          </a:xfrm>
          <a:prstGeom prst="rect">
            <a:avLst/>
          </a:prstGeom>
        </p:spPr>
        <p:txBody>
          <a:bodyPr wrap="none">
            <a:spAutoFit/>
          </a:bodyPr>
          <a:lstStyle/>
          <a:p>
            <a:pPr algn="l"/>
            <a:r>
              <a:rPr lang="en-US" dirty="0">
                <a:solidFill>
                  <a:schemeClr val="tx1"/>
                </a:solidFill>
              </a:rPr>
              <a:t>Discover Weekly</a:t>
            </a:r>
          </a:p>
        </p:txBody>
      </p:sp>
      <p:sp>
        <p:nvSpPr>
          <p:cNvPr id="11" name="Ovaal 10"/>
          <p:cNvSpPr/>
          <p:nvPr/>
        </p:nvSpPr>
        <p:spPr>
          <a:xfrm>
            <a:off x="2359026" y="3068897"/>
            <a:ext cx="1874862" cy="4708882"/>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al 11"/>
          <p:cNvSpPr/>
          <p:nvPr/>
        </p:nvSpPr>
        <p:spPr>
          <a:xfrm>
            <a:off x="19964181" y="3826661"/>
            <a:ext cx="2737943" cy="2617075"/>
          </a:xfrm>
          <a:prstGeom prst="ellipse">
            <a:avLst/>
          </a:prstGeom>
          <a:solidFill>
            <a:schemeClr val="bg1">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Vrije vorm 16"/>
          <p:cNvSpPr/>
          <p:nvPr/>
        </p:nvSpPr>
        <p:spPr>
          <a:xfrm>
            <a:off x="4233888" y="1292772"/>
            <a:ext cx="15891641" cy="4067504"/>
          </a:xfrm>
          <a:custGeom>
            <a:avLst/>
            <a:gdLst>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202620 w 15891641"/>
              <a:gd name="connsiteY6" fmla="*/ 4067504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91641" h="4067504">
                <a:moveTo>
                  <a:pt x="12927724" y="4035973"/>
                </a:moveTo>
                <a:lnTo>
                  <a:pt x="12864662" y="3436883"/>
                </a:lnTo>
                <a:lnTo>
                  <a:pt x="12328634" y="2806262"/>
                </a:lnTo>
                <a:lnTo>
                  <a:pt x="11508827" y="2680138"/>
                </a:lnTo>
                <a:lnTo>
                  <a:pt x="10531365" y="2963918"/>
                </a:lnTo>
                <a:lnTo>
                  <a:pt x="10279117" y="4067504"/>
                </a:lnTo>
                <a:lnTo>
                  <a:pt x="5202620" y="4067504"/>
                </a:lnTo>
                <a:lnTo>
                  <a:pt x="5108027" y="3373821"/>
                </a:lnTo>
                <a:lnTo>
                  <a:pt x="4414345" y="2648607"/>
                </a:lnTo>
                <a:lnTo>
                  <a:pt x="3626069" y="2585545"/>
                </a:lnTo>
                <a:lnTo>
                  <a:pt x="2743200" y="3216166"/>
                </a:lnTo>
                <a:lnTo>
                  <a:pt x="2522482" y="4035973"/>
                </a:lnTo>
                <a:lnTo>
                  <a:pt x="0" y="3972911"/>
                </a:lnTo>
                <a:lnTo>
                  <a:pt x="346841" y="2270235"/>
                </a:lnTo>
                <a:lnTo>
                  <a:pt x="1734207" y="725214"/>
                </a:lnTo>
                <a:lnTo>
                  <a:pt x="4130565" y="0"/>
                </a:lnTo>
                <a:lnTo>
                  <a:pt x="6369269" y="315311"/>
                </a:lnTo>
                <a:lnTo>
                  <a:pt x="13085379" y="31531"/>
                </a:lnTo>
                <a:lnTo>
                  <a:pt x="15513269" y="1198180"/>
                </a:lnTo>
                <a:lnTo>
                  <a:pt x="15891641" y="4067504"/>
                </a:lnTo>
                <a:lnTo>
                  <a:pt x="12959255" y="3909849"/>
                </a:lnTo>
                <a:lnTo>
                  <a:pt x="12959255" y="3909849"/>
                </a:lnTo>
              </a:path>
            </a:pathLst>
          </a:cu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Vrije vorm 19"/>
          <p:cNvSpPr/>
          <p:nvPr/>
        </p:nvSpPr>
        <p:spPr>
          <a:xfrm rot="10800000">
            <a:off x="4104071" y="5150178"/>
            <a:ext cx="15797048" cy="4314498"/>
          </a:xfrm>
          <a:custGeom>
            <a:avLst/>
            <a:gdLst>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202620 w 15891641"/>
              <a:gd name="connsiteY6" fmla="*/ 4067504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279117 w 15891641"/>
              <a:gd name="connsiteY5" fmla="*/ 4067504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373710 w 15891641"/>
              <a:gd name="connsiteY5" fmla="*/ 3846787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67504"/>
              <a:gd name="connsiteX1" fmla="*/ 12864662 w 15891641"/>
              <a:gd name="connsiteY1" fmla="*/ 3436883 h 4067504"/>
              <a:gd name="connsiteX2" fmla="*/ 12328634 w 15891641"/>
              <a:gd name="connsiteY2" fmla="*/ 2806262 h 4067504"/>
              <a:gd name="connsiteX3" fmla="*/ 11508827 w 15891641"/>
              <a:gd name="connsiteY3" fmla="*/ 2680138 h 4067504"/>
              <a:gd name="connsiteX4" fmla="*/ 10531365 w 15891641"/>
              <a:gd name="connsiteY4" fmla="*/ 2963918 h 4067504"/>
              <a:gd name="connsiteX5" fmla="*/ 10373710 w 15891641"/>
              <a:gd name="connsiteY5" fmla="*/ 3846787 h 4067504"/>
              <a:gd name="connsiteX6" fmla="*/ 5517930 w 15891641"/>
              <a:gd name="connsiteY6" fmla="*/ 3815256 h 4067504"/>
              <a:gd name="connsiteX7" fmla="*/ 5108027 w 15891641"/>
              <a:gd name="connsiteY7" fmla="*/ 3373821 h 4067504"/>
              <a:gd name="connsiteX8" fmla="*/ 4414345 w 15891641"/>
              <a:gd name="connsiteY8" fmla="*/ 2648607 h 4067504"/>
              <a:gd name="connsiteX9" fmla="*/ 3626069 w 15891641"/>
              <a:gd name="connsiteY9" fmla="*/ 2585545 h 4067504"/>
              <a:gd name="connsiteX10" fmla="*/ 2743200 w 15891641"/>
              <a:gd name="connsiteY10" fmla="*/ 3216166 h 4067504"/>
              <a:gd name="connsiteX11" fmla="*/ 2522482 w 15891641"/>
              <a:gd name="connsiteY11" fmla="*/ 4035973 h 4067504"/>
              <a:gd name="connsiteX12" fmla="*/ 0 w 15891641"/>
              <a:gd name="connsiteY12" fmla="*/ 3972911 h 4067504"/>
              <a:gd name="connsiteX13" fmla="*/ 346841 w 15891641"/>
              <a:gd name="connsiteY13" fmla="*/ 2270235 h 4067504"/>
              <a:gd name="connsiteX14" fmla="*/ 1734207 w 15891641"/>
              <a:gd name="connsiteY14" fmla="*/ 725214 h 4067504"/>
              <a:gd name="connsiteX15" fmla="*/ 4130565 w 15891641"/>
              <a:gd name="connsiteY15" fmla="*/ 0 h 4067504"/>
              <a:gd name="connsiteX16" fmla="*/ 6369269 w 15891641"/>
              <a:gd name="connsiteY16" fmla="*/ 315311 h 4067504"/>
              <a:gd name="connsiteX17" fmla="*/ 13085379 w 15891641"/>
              <a:gd name="connsiteY17" fmla="*/ 31531 h 4067504"/>
              <a:gd name="connsiteX18" fmla="*/ 15513269 w 15891641"/>
              <a:gd name="connsiteY18" fmla="*/ 1198180 h 4067504"/>
              <a:gd name="connsiteX19" fmla="*/ 15891641 w 15891641"/>
              <a:gd name="connsiteY19" fmla="*/ 4067504 h 4067504"/>
              <a:gd name="connsiteX20" fmla="*/ 12959255 w 15891641"/>
              <a:gd name="connsiteY20" fmla="*/ 3909849 h 4067504"/>
              <a:gd name="connsiteX21" fmla="*/ 12959255 w 15891641"/>
              <a:gd name="connsiteY21" fmla="*/ 3909849 h 4067504"/>
              <a:gd name="connsiteX0" fmla="*/ 12927724 w 15891641"/>
              <a:gd name="connsiteY0" fmla="*/ 4035973 h 4035973"/>
              <a:gd name="connsiteX1" fmla="*/ 12864662 w 15891641"/>
              <a:gd name="connsiteY1" fmla="*/ 3436883 h 4035973"/>
              <a:gd name="connsiteX2" fmla="*/ 12328634 w 15891641"/>
              <a:gd name="connsiteY2" fmla="*/ 2806262 h 4035973"/>
              <a:gd name="connsiteX3" fmla="*/ 11508827 w 15891641"/>
              <a:gd name="connsiteY3" fmla="*/ 2680138 h 4035973"/>
              <a:gd name="connsiteX4" fmla="*/ 10531365 w 15891641"/>
              <a:gd name="connsiteY4" fmla="*/ 2963918 h 4035973"/>
              <a:gd name="connsiteX5" fmla="*/ 10373710 w 15891641"/>
              <a:gd name="connsiteY5" fmla="*/ 3846787 h 4035973"/>
              <a:gd name="connsiteX6" fmla="*/ 5517930 w 15891641"/>
              <a:gd name="connsiteY6" fmla="*/ 3815256 h 4035973"/>
              <a:gd name="connsiteX7" fmla="*/ 5108027 w 15891641"/>
              <a:gd name="connsiteY7" fmla="*/ 3373821 h 4035973"/>
              <a:gd name="connsiteX8" fmla="*/ 4414345 w 15891641"/>
              <a:gd name="connsiteY8" fmla="*/ 2648607 h 4035973"/>
              <a:gd name="connsiteX9" fmla="*/ 3626069 w 15891641"/>
              <a:gd name="connsiteY9" fmla="*/ 2585545 h 4035973"/>
              <a:gd name="connsiteX10" fmla="*/ 2743200 w 15891641"/>
              <a:gd name="connsiteY10" fmla="*/ 3216166 h 4035973"/>
              <a:gd name="connsiteX11" fmla="*/ 2522482 w 15891641"/>
              <a:gd name="connsiteY11" fmla="*/ 4035973 h 4035973"/>
              <a:gd name="connsiteX12" fmla="*/ 0 w 15891641"/>
              <a:gd name="connsiteY12" fmla="*/ 3972911 h 4035973"/>
              <a:gd name="connsiteX13" fmla="*/ 346841 w 15891641"/>
              <a:gd name="connsiteY13" fmla="*/ 2270235 h 4035973"/>
              <a:gd name="connsiteX14" fmla="*/ 1734207 w 15891641"/>
              <a:gd name="connsiteY14" fmla="*/ 725214 h 4035973"/>
              <a:gd name="connsiteX15" fmla="*/ 4130565 w 15891641"/>
              <a:gd name="connsiteY15" fmla="*/ 0 h 4035973"/>
              <a:gd name="connsiteX16" fmla="*/ 6369269 w 15891641"/>
              <a:gd name="connsiteY16" fmla="*/ 315311 h 4035973"/>
              <a:gd name="connsiteX17" fmla="*/ 13085379 w 15891641"/>
              <a:gd name="connsiteY17" fmla="*/ 31531 h 4035973"/>
              <a:gd name="connsiteX18" fmla="*/ 15513269 w 15891641"/>
              <a:gd name="connsiteY18" fmla="*/ 1198180 h 4035973"/>
              <a:gd name="connsiteX19" fmla="*/ 15891641 w 15891641"/>
              <a:gd name="connsiteY19" fmla="*/ 3909849 h 4035973"/>
              <a:gd name="connsiteX20" fmla="*/ 12959255 w 15891641"/>
              <a:gd name="connsiteY20" fmla="*/ 3909849 h 4035973"/>
              <a:gd name="connsiteX21" fmla="*/ 12959255 w 15891641"/>
              <a:gd name="connsiteY21" fmla="*/ 3909849 h 4035973"/>
              <a:gd name="connsiteX0" fmla="*/ 12896193 w 15860110"/>
              <a:gd name="connsiteY0" fmla="*/ 4035973 h 4035973"/>
              <a:gd name="connsiteX1" fmla="*/ 12833131 w 15860110"/>
              <a:gd name="connsiteY1" fmla="*/ 3436883 h 4035973"/>
              <a:gd name="connsiteX2" fmla="*/ 12297103 w 15860110"/>
              <a:gd name="connsiteY2" fmla="*/ 2806262 h 4035973"/>
              <a:gd name="connsiteX3" fmla="*/ 11477296 w 15860110"/>
              <a:gd name="connsiteY3" fmla="*/ 2680138 h 4035973"/>
              <a:gd name="connsiteX4" fmla="*/ 10499834 w 15860110"/>
              <a:gd name="connsiteY4" fmla="*/ 2963918 h 4035973"/>
              <a:gd name="connsiteX5" fmla="*/ 10342179 w 15860110"/>
              <a:gd name="connsiteY5" fmla="*/ 3846787 h 4035973"/>
              <a:gd name="connsiteX6" fmla="*/ 5486399 w 15860110"/>
              <a:gd name="connsiteY6" fmla="*/ 3815256 h 4035973"/>
              <a:gd name="connsiteX7" fmla="*/ 5076496 w 15860110"/>
              <a:gd name="connsiteY7" fmla="*/ 3373821 h 4035973"/>
              <a:gd name="connsiteX8" fmla="*/ 4382814 w 15860110"/>
              <a:gd name="connsiteY8" fmla="*/ 2648607 h 4035973"/>
              <a:gd name="connsiteX9" fmla="*/ 3594538 w 15860110"/>
              <a:gd name="connsiteY9" fmla="*/ 2585545 h 4035973"/>
              <a:gd name="connsiteX10" fmla="*/ 2711669 w 15860110"/>
              <a:gd name="connsiteY10" fmla="*/ 3216166 h 4035973"/>
              <a:gd name="connsiteX11" fmla="*/ 2490951 w 15860110"/>
              <a:gd name="connsiteY11" fmla="*/ 4035973 h 4035973"/>
              <a:gd name="connsiteX12" fmla="*/ 0 w 15860110"/>
              <a:gd name="connsiteY12" fmla="*/ 3972911 h 4035973"/>
              <a:gd name="connsiteX13" fmla="*/ 315310 w 15860110"/>
              <a:gd name="connsiteY13" fmla="*/ 2270235 h 4035973"/>
              <a:gd name="connsiteX14" fmla="*/ 1702676 w 15860110"/>
              <a:gd name="connsiteY14" fmla="*/ 725214 h 4035973"/>
              <a:gd name="connsiteX15" fmla="*/ 4099034 w 15860110"/>
              <a:gd name="connsiteY15" fmla="*/ 0 h 4035973"/>
              <a:gd name="connsiteX16" fmla="*/ 6337738 w 15860110"/>
              <a:gd name="connsiteY16" fmla="*/ 315311 h 4035973"/>
              <a:gd name="connsiteX17" fmla="*/ 13053848 w 15860110"/>
              <a:gd name="connsiteY17" fmla="*/ 31531 h 4035973"/>
              <a:gd name="connsiteX18" fmla="*/ 15481738 w 15860110"/>
              <a:gd name="connsiteY18" fmla="*/ 1198180 h 4035973"/>
              <a:gd name="connsiteX19" fmla="*/ 15860110 w 15860110"/>
              <a:gd name="connsiteY19" fmla="*/ 3909849 h 4035973"/>
              <a:gd name="connsiteX20" fmla="*/ 12927724 w 15860110"/>
              <a:gd name="connsiteY20" fmla="*/ 3909849 h 4035973"/>
              <a:gd name="connsiteX21" fmla="*/ 12927724 w 15860110"/>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427889 w 15797048"/>
              <a:gd name="connsiteY11" fmla="*/ 4035973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554013 w 15797048"/>
              <a:gd name="connsiteY11" fmla="*/ 3878318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 name="connsiteX0" fmla="*/ 12833131 w 15797048"/>
              <a:gd name="connsiteY0" fmla="*/ 4035973 h 4035973"/>
              <a:gd name="connsiteX1" fmla="*/ 12770069 w 15797048"/>
              <a:gd name="connsiteY1" fmla="*/ 3436883 h 4035973"/>
              <a:gd name="connsiteX2" fmla="*/ 12234041 w 15797048"/>
              <a:gd name="connsiteY2" fmla="*/ 2806262 h 4035973"/>
              <a:gd name="connsiteX3" fmla="*/ 11414234 w 15797048"/>
              <a:gd name="connsiteY3" fmla="*/ 2680138 h 4035973"/>
              <a:gd name="connsiteX4" fmla="*/ 10436772 w 15797048"/>
              <a:gd name="connsiteY4" fmla="*/ 2963918 h 4035973"/>
              <a:gd name="connsiteX5" fmla="*/ 10279117 w 15797048"/>
              <a:gd name="connsiteY5" fmla="*/ 3846787 h 4035973"/>
              <a:gd name="connsiteX6" fmla="*/ 5423337 w 15797048"/>
              <a:gd name="connsiteY6" fmla="*/ 3815256 h 4035973"/>
              <a:gd name="connsiteX7" fmla="*/ 5013434 w 15797048"/>
              <a:gd name="connsiteY7" fmla="*/ 3373821 h 4035973"/>
              <a:gd name="connsiteX8" fmla="*/ 4319752 w 15797048"/>
              <a:gd name="connsiteY8" fmla="*/ 2648607 h 4035973"/>
              <a:gd name="connsiteX9" fmla="*/ 3531476 w 15797048"/>
              <a:gd name="connsiteY9" fmla="*/ 2585545 h 4035973"/>
              <a:gd name="connsiteX10" fmla="*/ 2648607 w 15797048"/>
              <a:gd name="connsiteY10" fmla="*/ 3216166 h 4035973"/>
              <a:gd name="connsiteX11" fmla="*/ 2554013 w 15797048"/>
              <a:gd name="connsiteY11" fmla="*/ 3972911 h 4035973"/>
              <a:gd name="connsiteX12" fmla="*/ 0 w 15797048"/>
              <a:gd name="connsiteY12" fmla="*/ 3846787 h 4035973"/>
              <a:gd name="connsiteX13" fmla="*/ 252248 w 15797048"/>
              <a:gd name="connsiteY13" fmla="*/ 2270235 h 4035973"/>
              <a:gd name="connsiteX14" fmla="*/ 1639614 w 15797048"/>
              <a:gd name="connsiteY14" fmla="*/ 725214 h 4035973"/>
              <a:gd name="connsiteX15" fmla="*/ 4035972 w 15797048"/>
              <a:gd name="connsiteY15" fmla="*/ 0 h 4035973"/>
              <a:gd name="connsiteX16" fmla="*/ 6274676 w 15797048"/>
              <a:gd name="connsiteY16" fmla="*/ 315311 h 4035973"/>
              <a:gd name="connsiteX17" fmla="*/ 12990786 w 15797048"/>
              <a:gd name="connsiteY17" fmla="*/ 31531 h 4035973"/>
              <a:gd name="connsiteX18" fmla="*/ 15418676 w 15797048"/>
              <a:gd name="connsiteY18" fmla="*/ 1198180 h 4035973"/>
              <a:gd name="connsiteX19" fmla="*/ 15797048 w 15797048"/>
              <a:gd name="connsiteY19" fmla="*/ 3909849 h 4035973"/>
              <a:gd name="connsiteX20" fmla="*/ 12864662 w 15797048"/>
              <a:gd name="connsiteY20" fmla="*/ 3909849 h 4035973"/>
              <a:gd name="connsiteX21" fmla="*/ 12864662 w 15797048"/>
              <a:gd name="connsiteY21" fmla="*/ 3909849 h 403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97048" h="4035973">
                <a:moveTo>
                  <a:pt x="12833131" y="4035973"/>
                </a:moveTo>
                <a:lnTo>
                  <a:pt x="12770069" y="3436883"/>
                </a:lnTo>
                <a:lnTo>
                  <a:pt x="12234041" y="2806262"/>
                </a:lnTo>
                <a:lnTo>
                  <a:pt x="11414234" y="2680138"/>
                </a:lnTo>
                <a:lnTo>
                  <a:pt x="10436772" y="2963918"/>
                </a:lnTo>
                <a:lnTo>
                  <a:pt x="10279117" y="3846787"/>
                </a:lnTo>
                <a:lnTo>
                  <a:pt x="5423337" y="3815256"/>
                </a:lnTo>
                <a:lnTo>
                  <a:pt x="5013434" y="3373821"/>
                </a:lnTo>
                <a:lnTo>
                  <a:pt x="4319752" y="2648607"/>
                </a:lnTo>
                <a:lnTo>
                  <a:pt x="3531476" y="2585545"/>
                </a:lnTo>
                <a:lnTo>
                  <a:pt x="2648607" y="3216166"/>
                </a:lnTo>
                <a:lnTo>
                  <a:pt x="2554013" y="3972911"/>
                </a:lnTo>
                <a:lnTo>
                  <a:pt x="0" y="3846787"/>
                </a:lnTo>
                <a:lnTo>
                  <a:pt x="252248" y="2270235"/>
                </a:lnTo>
                <a:lnTo>
                  <a:pt x="1639614" y="725214"/>
                </a:lnTo>
                <a:lnTo>
                  <a:pt x="4035972" y="0"/>
                </a:lnTo>
                <a:lnTo>
                  <a:pt x="6274676" y="315311"/>
                </a:lnTo>
                <a:lnTo>
                  <a:pt x="12990786" y="31531"/>
                </a:lnTo>
                <a:lnTo>
                  <a:pt x="15418676" y="1198180"/>
                </a:lnTo>
                <a:lnTo>
                  <a:pt x="15797048" y="3909849"/>
                </a:lnTo>
                <a:lnTo>
                  <a:pt x="12864662" y="3909849"/>
                </a:lnTo>
                <a:lnTo>
                  <a:pt x="12864662" y="3909849"/>
                </a:lnTo>
              </a:path>
            </a:pathLst>
          </a:cu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Tekstvak 2"/>
          <p:cNvSpPr txBox="1"/>
          <p:nvPr/>
        </p:nvSpPr>
        <p:spPr>
          <a:xfrm>
            <a:off x="1881107" y="7777779"/>
            <a:ext cx="17586545" cy="4453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sz="4000" b="1" u="sng" strike="noStrike" cap="none" spc="0" normalizeH="0" baseline="0" dirty="0">
                <a:ln>
                  <a:noFill/>
                </a:ln>
                <a:solidFill>
                  <a:srgbClr val="000000"/>
                </a:solidFill>
                <a:effectLst/>
                <a:uFillTx/>
                <a:sym typeface="Helvetica Neue"/>
              </a:rPr>
              <a:t>Metrics</a:t>
            </a:r>
            <a:r>
              <a:rPr kumimoji="0" lang="en-US" sz="4000" b="1" i="0" u="none" strike="noStrike" cap="none" spc="0" normalizeH="0" baseline="0" dirty="0">
                <a:ln>
                  <a:noFill/>
                </a:ln>
                <a:solidFill>
                  <a:srgbClr val="000000"/>
                </a:solidFill>
                <a:effectLst/>
                <a:uFillTx/>
                <a:sym typeface="Helvetica Neue"/>
              </a:rPr>
              <a:t>: </a:t>
            </a:r>
            <a:r>
              <a:rPr kumimoji="0" lang="en-US" sz="4000" b="1" i="1" u="none" strike="noStrike" cap="none" spc="0" normalizeH="0" baseline="0" dirty="0">
                <a:ln>
                  <a:noFill/>
                </a:ln>
                <a:solidFill>
                  <a:srgbClr val="000000"/>
                </a:solidFill>
                <a:effectLst/>
                <a:uFillTx/>
                <a:sym typeface="Helvetica Neue"/>
              </a:rPr>
              <a:t>focus of the data analysis</a:t>
            </a:r>
            <a:r>
              <a:rPr kumimoji="0" lang="en-US" sz="4000" b="1" i="1" u="none" strike="noStrike" cap="none" spc="0" normalizeH="0" dirty="0">
                <a:ln>
                  <a:noFill/>
                </a:ln>
                <a:solidFill>
                  <a:srgbClr val="000000"/>
                </a:solidFill>
                <a:effectLst/>
                <a:uFillTx/>
                <a:sym typeface="Helvetica Neue"/>
              </a:rPr>
              <a:t> </a:t>
            </a:r>
            <a:r>
              <a:rPr kumimoji="0" lang="en-US" sz="4000" b="1" i="0" u="none" strike="noStrike" cap="none" spc="0" normalizeH="0" dirty="0">
                <a:ln>
                  <a:noFill/>
                </a:ln>
                <a:solidFill>
                  <a:srgbClr val="000000"/>
                </a:solidFill>
                <a:effectLst/>
                <a:uFillTx/>
                <a:sym typeface="Helvetica Neue"/>
              </a:rPr>
              <a:t>(what do you need to know)</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User similarity</a:t>
            </a:r>
          </a:p>
          <a:p>
            <a:pPr marL="0" marR="0" indent="0" algn="l" defTabSz="821531" rtl="0" fontAlgn="auto" latinLnBrk="0" hangingPunct="0">
              <a:lnSpc>
                <a:spcPct val="100000"/>
              </a:lnSpc>
              <a:spcBef>
                <a:spcPts val="0"/>
              </a:spcBef>
              <a:spcAft>
                <a:spcPts val="0"/>
              </a:spcAft>
              <a:buClrTx/>
              <a:buSzTx/>
              <a:buFontTx/>
              <a:buNone/>
              <a:tabLst/>
            </a:pPr>
            <a:endParaRPr kumimoji="0" lang="en-US" sz="4000" b="1" i="0" u="none" strike="noStrike" cap="none" spc="0" normalizeH="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i="1" u="sng" dirty="0"/>
              <a:t>Interaction qualities</a:t>
            </a:r>
            <a:r>
              <a:rPr lang="en-US" sz="4000" i="1" dirty="0"/>
              <a:t>: focus of the UX (</a:t>
            </a:r>
            <a:r>
              <a:rPr lang="en-US" sz="4000" dirty="0"/>
              <a:t>what</a:t>
            </a:r>
            <a:r>
              <a:rPr lang="en-US" sz="4000" i="1" dirty="0"/>
              <a:t> </a:t>
            </a:r>
            <a:r>
              <a:rPr lang="en-US" sz="4000" dirty="0"/>
              <a:t>user value do you optimize) </a:t>
            </a:r>
          </a:p>
          <a:p>
            <a:pPr marL="0" marR="0" indent="0" algn="l" defTabSz="821531" rtl="0" fontAlgn="auto" latinLnBrk="0" hangingPunct="0">
              <a:lnSpc>
                <a:spcPct val="100000"/>
              </a:lnSpc>
              <a:spcBef>
                <a:spcPts val="0"/>
              </a:spcBef>
              <a:spcAft>
                <a:spcPts val="0"/>
              </a:spcAft>
              <a:buClrTx/>
              <a:buSzTx/>
              <a:buFontTx/>
              <a:buNone/>
              <a:tabLst/>
            </a:pPr>
            <a:endParaRPr kumimoji="0" lang="en-US" sz="4000" u="none" strike="noStrike" cap="none" spc="0" normalizeH="0" baseline="0" dirty="0">
              <a:ln>
                <a:noFill/>
              </a:ln>
              <a:solidFill>
                <a:srgbClr val="000000"/>
              </a:solidFill>
              <a:effectLst/>
              <a:uFillTx/>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sz="4000" dirty="0"/>
              <a:t>Personally relevant</a:t>
            </a:r>
            <a:endParaRPr kumimoji="0" lang="en-US" sz="400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2496425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3807518" y="812512"/>
            <a:ext cx="15951020" cy="6905297"/>
          </a:xfrm>
          <a:prstGeom prst="rect">
            <a:avLst/>
          </a:prstGeom>
        </p:spPr>
      </p:pic>
      <p:sp>
        <p:nvSpPr>
          <p:cNvPr id="5" name="Tekstvak 4"/>
          <p:cNvSpPr txBox="1"/>
          <p:nvPr/>
        </p:nvSpPr>
        <p:spPr>
          <a:xfrm>
            <a:off x="1709989" y="5763610"/>
            <a:ext cx="4195058" cy="7038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chemeClr val="tx1"/>
                </a:solidFill>
              </a:rPr>
              <a:t>Newspaper </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User Data: </a:t>
            </a:r>
          </a:p>
          <a:p>
            <a:pPr marL="0" marR="0" indent="0" algn="l" defTabSz="821531" rtl="0" fontAlgn="auto" latinLnBrk="0" hangingPunct="0">
              <a:lnSpc>
                <a:spcPct val="100000"/>
              </a:lnSpc>
              <a:spcBef>
                <a:spcPts val="0"/>
              </a:spcBef>
              <a:spcAft>
                <a:spcPts val="0"/>
              </a:spcAft>
              <a:buClrTx/>
              <a:buSzTx/>
              <a:buFontTx/>
              <a:buNone/>
              <a:tabLst/>
            </a:pPr>
            <a:r>
              <a:rPr lang="en-US" dirty="0"/>
              <a:t>Clicked links (or not)</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Data Analysis:</a:t>
            </a:r>
          </a:p>
          <a:p>
            <a:pPr marL="0" marR="0" indent="0" algn="l" defTabSz="821531" rtl="0" fontAlgn="auto" latinLnBrk="0" hangingPunct="0">
              <a:lnSpc>
                <a:spcPct val="100000"/>
              </a:lnSpc>
              <a:spcBef>
                <a:spcPts val="0"/>
              </a:spcBef>
              <a:spcAft>
                <a:spcPts val="0"/>
              </a:spcAft>
              <a:buClrTx/>
              <a:buSzTx/>
              <a:buFontTx/>
              <a:buNone/>
              <a:tabLst/>
            </a:pPr>
            <a:r>
              <a:rPr lang="en-US" dirty="0"/>
              <a:t>User profiling</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a:t>Metrics</a:t>
            </a:r>
            <a:r>
              <a:rPr lang="en-US" u="sng" dirty="0"/>
              <a:t>:</a:t>
            </a:r>
          </a:p>
          <a:p>
            <a:pPr marL="0" marR="0" indent="0" algn="l" defTabSz="821531" rtl="0" fontAlgn="auto" latinLnBrk="0" hangingPunct="0">
              <a:lnSpc>
                <a:spcPct val="100000"/>
              </a:lnSpc>
              <a:spcBef>
                <a:spcPts val="0"/>
              </a:spcBef>
              <a:spcAft>
                <a:spcPts val="0"/>
              </a:spcAft>
              <a:buClrTx/>
              <a:buSzTx/>
              <a:buFontTx/>
              <a:buNone/>
              <a:tabLst/>
            </a:pPr>
            <a:r>
              <a:rPr lang="en-US" dirty="0"/>
              <a:t>Delay prediction</a:t>
            </a:r>
          </a:p>
          <a:p>
            <a:pPr marL="0" marR="0" indent="0" algn="l" defTabSz="821531" rtl="0" fontAlgn="auto" latinLnBrk="0" hangingPunct="0">
              <a:lnSpc>
                <a:spcPct val="100000"/>
              </a:lnSpc>
              <a:spcBef>
                <a:spcPts val="0"/>
              </a:spcBef>
              <a:spcAft>
                <a:spcPts val="0"/>
              </a:spcAft>
              <a:buClrTx/>
              <a:buSzTx/>
              <a:buFontTx/>
              <a:buNone/>
              <a:tabLst/>
            </a:pPr>
            <a:r>
              <a:rPr lang="en-US" dirty="0"/>
              <a:t>Interest prediction</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kstvak 5"/>
          <p:cNvSpPr txBox="1"/>
          <p:nvPr/>
        </p:nvSpPr>
        <p:spPr>
          <a:xfrm>
            <a:off x="19230296" y="5763610"/>
            <a:ext cx="3876060"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t>News user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Adaptive output: </a:t>
            </a:r>
          </a:p>
          <a:p>
            <a:pPr marL="0" marR="0" indent="0" algn="l" defTabSz="821531" rtl="0" fontAlgn="auto" latinLnBrk="0" hangingPunct="0">
              <a:lnSpc>
                <a:spcPct val="100000"/>
              </a:lnSpc>
              <a:spcBef>
                <a:spcPts val="0"/>
              </a:spcBef>
              <a:spcAft>
                <a:spcPts val="0"/>
              </a:spcAft>
              <a:buClrTx/>
              <a:buSzTx/>
              <a:buFontTx/>
              <a:buNone/>
              <a:tabLst/>
            </a:pPr>
            <a:r>
              <a:rPr lang="en-US" dirty="0"/>
              <a:t>Suggested articles</a:t>
            </a:r>
          </a:p>
          <a:p>
            <a:pPr marL="0" marR="0" indent="0" algn="l" defTabSz="821531" rtl="0" fontAlgn="auto" latinLnBrk="0" hangingPunct="0">
              <a:lnSpc>
                <a:spcPct val="100000"/>
              </a:lnSpc>
              <a:spcBef>
                <a:spcPts val="0"/>
              </a:spcBef>
              <a:spcAft>
                <a:spcPts val="0"/>
              </a:spcAft>
              <a:buClrTx/>
              <a:buSzTx/>
              <a:buFontTx/>
              <a:buNone/>
              <a:tabLst/>
            </a:pPr>
            <a:endParaRPr lang="en-US" u="sng" dirty="0"/>
          </a:p>
          <a:p>
            <a:pPr marL="0" marR="0" indent="0" algn="l" defTabSz="821531" rtl="0" fontAlgn="auto" latinLnBrk="0" hangingPunct="0">
              <a:lnSpc>
                <a:spcPct val="100000"/>
              </a:lnSpc>
              <a:spcBef>
                <a:spcPts val="0"/>
              </a:spcBef>
              <a:spcAft>
                <a:spcPts val="0"/>
              </a:spcAft>
              <a:buClrTx/>
              <a:buSzTx/>
              <a:buFontTx/>
              <a:buNone/>
              <a:tabLst/>
            </a:pPr>
            <a:r>
              <a:rPr lang="en-US" u="sng" dirty="0"/>
              <a:t>User experience: </a:t>
            </a:r>
          </a:p>
          <a:p>
            <a:pPr marL="0" marR="0" indent="0" algn="l" defTabSz="821531" rtl="0" fontAlgn="auto" latinLnBrk="0" hangingPunct="0">
              <a:lnSpc>
                <a:spcPct val="100000"/>
              </a:lnSpc>
              <a:spcBef>
                <a:spcPts val="0"/>
              </a:spcBef>
              <a:spcAft>
                <a:spcPts val="0"/>
              </a:spcAft>
              <a:buClrTx/>
              <a:buSzTx/>
              <a:buFontTx/>
              <a:buNone/>
              <a:tabLst/>
            </a:pPr>
            <a:r>
              <a:rPr lang="en-US" dirty="0"/>
              <a:t>Liking the article </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a:t>Interaction Quality</a:t>
            </a:r>
            <a:r>
              <a:rPr lang="en-US" dirty="0"/>
              <a:t>:</a:t>
            </a:r>
          </a:p>
          <a:p>
            <a:pPr marL="0" marR="0" indent="0" algn="l" defTabSz="821531" rtl="0" fontAlgn="auto" latinLnBrk="0" hangingPunct="0">
              <a:lnSpc>
                <a:spcPct val="100000"/>
              </a:lnSpc>
              <a:spcBef>
                <a:spcPts val="0"/>
              </a:spcBef>
              <a:spcAft>
                <a:spcPts val="0"/>
              </a:spcAft>
              <a:buClrTx/>
              <a:buSzTx/>
              <a:buFontTx/>
              <a:buNone/>
              <a:tabLst/>
            </a:pPr>
            <a:r>
              <a:rPr lang="en-US" dirty="0"/>
              <a:t>Relevant content</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01"/>
          <p:cNvSpPr/>
          <p:nvPr/>
        </p:nvSpPr>
        <p:spPr>
          <a:xfrm>
            <a:off x="469900" y="4699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33</a:t>
            </a:r>
            <a:endParaRPr dirty="0"/>
          </a:p>
        </p:txBody>
      </p:sp>
      <p:sp>
        <p:nvSpPr>
          <p:cNvPr id="9" name="Rechthoek 8"/>
          <p:cNvSpPr/>
          <p:nvPr/>
        </p:nvSpPr>
        <p:spPr>
          <a:xfrm>
            <a:off x="2165531" y="812512"/>
            <a:ext cx="3919663" cy="584775"/>
          </a:xfrm>
          <a:prstGeom prst="rect">
            <a:avLst/>
          </a:prstGeom>
        </p:spPr>
        <p:txBody>
          <a:bodyPr wrap="none">
            <a:spAutoFit/>
          </a:bodyPr>
          <a:lstStyle/>
          <a:p>
            <a:pPr algn="l"/>
            <a:r>
              <a:rPr lang="en-US" dirty="0" err="1">
                <a:solidFill>
                  <a:schemeClr val="tx1"/>
                </a:solidFill>
              </a:rPr>
              <a:t>Personalised</a:t>
            </a:r>
            <a:r>
              <a:rPr lang="en-US" dirty="0">
                <a:solidFill>
                  <a:schemeClr val="tx1"/>
                </a:solidFill>
              </a:rPr>
              <a:t> News</a:t>
            </a:r>
          </a:p>
        </p:txBody>
      </p:sp>
    </p:spTree>
    <p:extLst>
      <p:ext uri="{BB962C8B-B14F-4D97-AF65-F5344CB8AC3E}">
        <p14:creationId xmlns:p14="http://schemas.microsoft.com/office/powerpoint/2010/main" val="26797299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1F9C79F-6DC2-0648-85BB-0962563FB36B}"/>
              </a:ext>
            </a:extLst>
          </p:cNvPr>
          <p:cNvPicPr>
            <a:picLocks noChangeAspect="1"/>
          </p:cNvPicPr>
          <p:nvPr/>
        </p:nvPicPr>
        <p:blipFill>
          <a:blip r:embed="rId2"/>
          <a:stretch>
            <a:fillRect/>
          </a:stretch>
        </p:blipFill>
        <p:spPr>
          <a:xfrm>
            <a:off x="3807518" y="812512"/>
            <a:ext cx="15951020" cy="6905297"/>
          </a:xfrm>
          <a:prstGeom prst="rect">
            <a:avLst/>
          </a:prstGeom>
        </p:spPr>
      </p:pic>
      <p:sp>
        <p:nvSpPr>
          <p:cNvPr id="5" name="Tekstvak 4"/>
          <p:cNvSpPr txBox="1"/>
          <p:nvPr/>
        </p:nvSpPr>
        <p:spPr>
          <a:xfrm>
            <a:off x="1709990" y="6009831"/>
            <a:ext cx="6109708"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solidFill>
                  <a:schemeClr val="tx1"/>
                </a:solidFill>
              </a:rPr>
              <a:t>Game company</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User Data: </a:t>
            </a:r>
          </a:p>
          <a:p>
            <a:pPr marL="0" marR="0" indent="0" algn="l" defTabSz="821531" rtl="0" fontAlgn="auto" latinLnBrk="0" hangingPunct="0">
              <a:lnSpc>
                <a:spcPct val="100000"/>
              </a:lnSpc>
              <a:spcBef>
                <a:spcPts val="0"/>
              </a:spcBef>
              <a:spcAft>
                <a:spcPts val="0"/>
              </a:spcAft>
              <a:buClrTx/>
              <a:buSzTx/>
              <a:buFontTx/>
              <a:buNone/>
              <a:tabLst/>
            </a:pPr>
            <a:r>
              <a:rPr lang="en-US" dirty="0"/>
              <a:t>User playing behavior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Data Analysis:</a:t>
            </a:r>
          </a:p>
          <a:p>
            <a:pPr marL="0" marR="0" indent="0" algn="l" defTabSz="821531" rtl="0" fontAlgn="auto" latinLnBrk="0" hangingPunct="0">
              <a:lnSpc>
                <a:spcPct val="100000"/>
              </a:lnSpc>
              <a:spcBef>
                <a:spcPts val="0"/>
              </a:spcBef>
              <a:spcAft>
                <a:spcPts val="0"/>
              </a:spcAft>
              <a:buClrTx/>
              <a:buSzTx/>
              <a:buFontTx/>
              <a:buNone/>
              <a:tabLst/>
            </a:pPr>
            <a:r>
              <a:rPr lang="en-US" dirty="0"/>
              <a:t>Comparison with user history and use paths </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a:t>Metrics</a:t>
            </a:r>
            <a:r>
              <a:rPr lang="en-US" u="sng" dirty="0"/>
              <a:t>:</a:t>
            </a:r>
          </a:p>
          <a:p>
            <a:pPr marL="0" marR="0" indent="0" algn="l" defTabSz="821531" rtl="0" fontAlgn="auto" latinLnBrk="0" hangingPunct="0">
              <a:lnSpc>
                <a:spcPct val="100000"/>
              </a:lnSpc>
              <a:spcBef>
                <a:spcPts val="0"/>
              </a:spcBef>
              <a:spcAft>
                <a:spcPts val="0"/>
              </a:spcAft>
              <a:buClrTx/>
              <a:buSzTx/>
              <a:buFontTx/>
              <a:buNone/>
              <a:tabLst/>
            </a:pPr>
            <a:r>
              <a:rPr lang="en-US" dirty="0"/>
              <a:t>Difficulty</a:t>
            </a: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kstvak 5"/>
          <p:cNvSpPr txBox="1"/>
          <p:nvPr/>
        </p:nvSpPr>
        <p:spPr>
          <a:xfrm>
            <a:off x="19230296" y="6256052"/>
            <a:ext cx="3876060" cy="6546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dirty="0"/>
              <a:t>Player</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Adaptive output: </a:t>
            </a:r>
          </a:p>
          <a:p>
            <a:pPr marL="0" marR="0" indent="0" algn="l" defTabSz="821531" rtl="0" fontAlgn="auto" latinLnBrk="0" hangingPunct="0">
              <a:lnSpc>
                <a:spcPct val="100000"/>
              </a:lnSpc>
              <a:spcBef>
                <a:spcPts val="0"/>
              </a:spcBef>
              <a:spcAft>
                <a:spcPts val="0"/>
              </a:spcAft>
              <a:buClrTx/>
              <a:buSzTx/>
              <a:buFontTx/>
              <a:buNone/>
              <a:tabLst/>
            </a:pPr>
            <a:r>
              <a:rPr lang="en-US" dirty="0"/>
              <a:t>New challenges</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u="sng" dirty="0"/>
              <a:t>User experience: </a:t>
            </a:r>
          </a:p>
          <a:p>
            <a:pPr marL="0" marR="0" indent="0" algn="l" defTabSz="821531" rtl="0" fontAlgn="auto" latinLnBrk="0" hangingPunct="0">
              <a:lnSpc>
                <a:spcPct val="100000"/>
              </a:lnSpc>
              <a:spcBef>
                <a:spcPts val="0"/>
              </a:spcBef>
              <a:spcAft>
                <a:spcPts val="0"/>
              </a:spcAft>
              <a:buClrTx/>
              <a:buSzTx/>
              <a:buFontTx/>
              <a:buNone/>
              <a:tabLst/>
            </a:pPr>
            <a:r>
              <a:rPr lang="en-US" dirty="0"/>
              <a:t>Game world</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r>
              <a:rPr lang="en-US" i="1" u="sng" dirty="0"/>
              <a:t>Interaction Quality</a:t>
            </a:r>
            <a:r>
              <a:rPr lang="en-US" dirty="0"/>
              <a:t>:</a:t>
            </a:r>
          </a:p>
          <a:p>
            <a:pPr marL="0" marR="0" indent="0" algn="l" defTabSz="821531" rtl="0" fontAlgn="auto" latinLnBrk="0" hangingPunct="0">
              <a:lnSpc>
                <a:spcPct val="100000"/>
              </a:lnSpc>
              <a:spcBef>
                <a:spcPts val="0"/>
              </a:spcBef>
              <a:spcAft>
                <a:spcPts val="0"/>
              </a:spcAft>
              <a:buClrTx/>
              <a:buSzTx/>
              <a:buFontTx/>
              <a:buNone/>
              <a:tabLst/>
            </a:pPr>
            <a:r>
              <a:rPr lang="en-US" dirty="0"/>
              <a:t>Engagement</a:t>
            </a:r>
          </a:p>
          <a:p>
            <a:pPr marL="0" marR="0" indent="0" algn="l" defTabSz="821531" rtl="0" fontAlgn="auto" latinLnBrk="0" hangingPunct="0">
              <a:lnSpc>
                <a:spcPct val="100000"/>
              </a:lnSpc>
              <a:spcBef>
                <a:spcPts val="0"/>
              </a:spcBef>
              <a:spcAft>
                <a:spcPts val="0"/>
              </a:spcAft>
              <a:buClrTx/>
              <a:buSzTx/>
              <a:buFontTx/>
              <a:buNone/>
              <a:tabLst/>
            </a:pPr>
            <a:endParaRPr lang="en-US" dirty="0"/>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821531"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01"/>
          <p:cNvSpPr/>
          <p:nvPr/>
        </p:nvSpPr>
        <p:spPr>
          <a:xfrm>
            <a:off x="469900" y="4699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34</a:t>
            </a:r>
            <a:endParaRPr dirty="0"/>
          </a:p>
        </p:txBody>
      </p:sp>
      <p:sp>
        <p:nvSpPr>
          <p:cNvPr id="9" name="Rechthoek 8"/>
          <p:cNvSpPr/>
          <p:nvPr/>
        </p:nvSpPr>
        <p:spPr>
          <a:xfrm>
            <a:off x="2165531" y="812512"/>
            <a:ext cx="3326552" cy="584775"/>
          </a:xfrm>
          <a:prstGeom prst="rect">
            <a:avLst/>
          </a:prstGeom>
        </p:spPr>
        <p:txBody>
          <a:bodyPr wrap="none">
            <a:spAutoFit/>
          </a:bodyPr>
          <a:lstStyle/>
          <a:p>
            <a:pPr algn="l"/>
            <a:r>
              <a:rPr lang="en-US" dirty="0">
                <a:solidFill>
                  <a:schemeClr val="tx1"/>
                </a:solidFill>
              </a:rPr>
              <a:t>Adaptive games</a:t>
            </a:r>
          </a:p>
        </p:txBody>
      </p:sp>
    </p:spTree>
    <p:extLst>
      <p:ext uri="{BB962C8B-B14F-4D97-AF65-F5344CB8AC3E}">
        <p14:creationId xmlns:p14="http://schemas.microsoft.com/office/powerpoint/2010/main" val="88712237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35</a:t>
            </a:r>
            <a:endParaRPr dirty="0"/>
          </a:p>
        </p:txBody>
      </p:sp>
      <p:sp>
        <p:nvSpPr>
          <p:cNvPr id="2" name="Tekstvak 1"/>
          <p:cNvSpPr txBox="1"/>
          <p:nvPr/>
        </p:nvSpPr>
        <p:spPr>
          <a:xfrm>
            <a:off x="3281571" y="1340596"/>
            <a:ext cx="17055950" cy="7838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a:t>Failing systems: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Typically: derailed optimization</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a mismatch between interaction qualities and metrics. </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simple metrics for complex qualities</a:t>
            </a:r>
          </a:p>
          <a:p>
            <a:pPr marL="0" marR="0" indent="0" algn="l" defTabSz="821531" rtl="0" fontAlgn="auto" latinLnBrk="0" hangingPunct="0">
              <a:lnSpc>
                <a:spcPct val="100000"/>
              </a:lnSpc>
              <a:spcBef>
                <a:spcPts val="0"/>
              </a:spcBef>
              <a:spcAft>
                <a:spcPts val="0"/>
              </a:spcAft>
              <a:buClrTx/>
              <a:buSzTx/>
              <a:buFontTx/>
              <a:buNone/>
              <a:tabLst/>
            </a:pPr>
            <a:r>
              <a:rPr lang="en-US" sz="4000" dirty="0"/>
              <a:t>Example: click bait: metric is click-rate, but quality is interestingness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Multiple qualities might to be needed</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Often context sensitivity is lacking</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designed for average users</a:t>
            </a:r>
          </a:p>
          <a:p>
            <a:pPr marL="571500" marR="0" indent="-571500" algn="l" defTabSz="821531" rtl="0" fontAlgn="auto" latinLnBrk="0" hangingPunct="0">
              <a:lnSpc>
                <a:spcPct val="100000"/>
              </a:lnSpc>
              <a:spcBef>
                <a:spcPts val="0"/>
              </a:spcBef>
              <a:spcAft>
                <a:spcPts val="0"/>
              </a:spcAft>
              <a:buClrTx/>
              <a:buSzTx/>
              <a:buFontTx/>
              <a:buChar char="-"/>
              <a:tabLst/>
            </a:pPr>
            <a:r>
              <a:rPr lang="en-US" sz="4000" dirty="0"/>
              <a:t>designed for average use-cases</a:t>
            </a:r>
          </a:p>
        </p:txBody>
      </p:sp>
    </p:spTree>
    <p:extLst>
      <p:ext uri="{BB962C8B-B14F-4D97-AF65-F5344CB8AC3E}">
        <p14:creationId xmlns:p14="http://schemas.microsoft.com/office/powerpoint/2010/main" val="2699066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36</a:t>
            </a:r>
            <a:endParaRPr dirty="0"/>
          </a:p>
        </p:txBody>
      </p:sp>
      <p:sp>
        <p:nvSpPr>
          <p:cNvPr id="2" name="Tekstvak 1"/>
          <p:cNvSpPr txBox="1"/>
          <p:nvPr/>
        </p:nvSpPr>
        <p:spPr>
          <a:xfrm>
            <a:off x="2714012" y="952500"/>
            <a:ext cx="17027096" cy="8454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a:t>Interaction Qualities (</a:t>
            </a:r>
            <a:r>
              <a:rPr lang="en-US" sz="6000" dirty="0" err="1"/>
              <a:t>Aestetics</a:t>
            </a:r>
            <a:r>
              <a:rPr lang="en-US" sz="6000" dirty="0"/>
              <a:t>, Values </a:t>
            </a:r>
            <a:r>
              <a:rPr lang="en-US" sz="6000" i="1" dirty="0"/>
              <a:t>in </a:t>
            </a:r>
            <a:r>
              <a:rPr lang="en-US" sz="6000" dirty="0"/>
              <a:t>use)</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Engagement: </a:t>
            </a:r>
            <a:r>
              <a:rPr lang="en-US" sz="4000" i="1" dirty="0"/>
              <a:t>does this application draw me in?</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Loyalty: </a:t>
            </a:r>
            <a:r>
              <a:rPr lang="en-US" sz="4000" i="1" dirty="0"/>
              <a:t>do I want to return to this service?</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Seamlessness: </a:t>
            </a:r>
            <a:r>
              <a:rPr lang="en-US" sz="4000" i="1" dirty="0"/>
              <a:t>does this interaction go smoothly?</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Relevance: does this interaction fit my current needs? </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Personalized: does this feel as ‘especially for me’? </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dirty="0"/>
              <a:t>…..</a:t>
            </a:r>
          </a:p>
        </p:txBody>
      </p:sp>
    </p:spTree>
    <p:extLst>
      <p:ext uri="{BB962C8B-B14F-4D97-AF65-F5344CB8AC3E}">
        <p14:creationId xmlns:p14="http://schemas.microsoft.com/office/powerpoint/2010/main" val="28242231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37</a:t>
            </a:r>
            <a:endParaRPr dirty="0"/>
          </a:p>
        </p:txBody>
      </p:sp>
      <p:sp>
        <p:nvSpPr>
          <p:cNvPr id="2" name="Tekstvak 1"/>
          <p:cNvSpPr txBox="1"/>
          <p:nvPr/>
        </p:nvSpPr>
        <p:spPr>
          <a:xfrm>
            <a:off x="2714012" y="2183606"/>
            <a:ext cx="19692890" cy="59920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err="1"/>
              <a:t>Outeraction</a:t>
            </a:r>
            <a:r>
              <a:rPr lang="en-US" sz="6000" dirty="0"/>
              <a:t> Qualities (Utility, values </a:t>
            </a:r>
            <a:r>
              <a:rPr lang="en-US" sz="6000" i="1" dirty="0"/>
              <a:t>of</a:t>
            </a:r>
            <a:r>
              <a:rPr lang="en-US" sz="6000" dirty="0"/>
              <a:t> use)</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i="1" dirty="0"/>
              <a:t>Efficiency: </a:t>
            </a:r>
            <a:r>
              <a:rPr lang="en-US" sz="4000" dirty="0"/>
              <a:t>does this application help me get my work done?</a:t>
            </a:r>
          </a:p>
          <a:p>
            <a:pPr marL="0" marR="0" indent="0" algn="l" defTabSz="821531" rtl="0" fontAlgn="auto" latinLnBrk="0" hangingPunct="0">
              <a:lnSpc>
                <a:spcPct val="100000"/>
              </a:lnSpc>
              <a:spcBef>
                <a:spcPts val="0"/>
              </a:spcBef>
              <a:spcAft>
                <a:spcPts val="0"/>
              </a:spcAft>
              <a:buClrTx/>
              <a:buSzTx/>
              <a:buFontTx/>
              <a:buNone/>
              <a:tabLst/>
            </a:pPr>
            <a:endParaRPr lang="en-US" sz="4000" i="1" dirty="0"/>
          </a:p>
          <a:p>
            <a:pPr marL="0" marR="0" indent="0" algn="l" defTabSz="821531" rtl="0" fontAlgn="auto" latinLnBrk="0" hangingPunct="0">
              <a:lnSpc>
                <a:spcPct val="100000"/>
              </a:lnSpc>
              <a:spcBef>
                <a:spcPts val="0"/>
              </a:spcBef>
              <a:spcAft>
                <a:spcPts val="0"/>
              </a:spcAft>
              <a:buClrTx/>
              <a:buSzTx/>
              <a:buFontTx/>
              <a:buNone/>
              <a:tabLst/>
            </a:pPr>
            <a:r>
              <a:rPr lang="en-US" sz="4000" i="1" dirty="0"/>
              <a:t>Entertainment: does this application provide me with a fun time.</a:t>
            </a:r>
          </a:p>
          <a:p>
            <a:pPr marL="0" marR="0" indent="0" algn="l" defTabSz="821531" rtl="0" fontAlgn="auto" latinLnBrk="0" hangingPunct="0">
              <a:lnSpc>
                <a:spcPct val="100000"/>
              </a:lnSpc>
              <a:spcBef>
                <a:spcPts val="0"/>
              </a:spcBef>
              <a:spcAft>
                <a:spcPts val="0"/>
              </a:spcAft>
              <a:buClrTx/>
              <a:buSzTx/>
              <a:buFontTx/>
              <a:buNone/>
              <a:tabLst/>
            </a:pPr>
            <a:endParaRPr lang="en-US" sz="4000" i="1" dirty="0"/>
          </a:p>
          <a:p>
            <a:pPr marL="0" marR="0" indent="0" algn="l" defTabSz="821531" rtl="0" fontAlgn="auto" latinLnBrk="0" hangingPunct="0">
              <a:lnSpc>
                <a:spcPct val="100000"/>
              </a:lnSpc>
              <a:spcBef>
                <a:spcPts val="0"/>
              </a:spcBef>
              <a:spcAft>
                <a:spcPts val="0"/>
              </a:spcAft>
              <a:buClrTx/>
              <a:buSzTx/>
              <a:buFontTx/>
              <a:buNone/>
              <a:tabLst/>
            </a:pPr>
            <a:r>
              <a:rPr lang="en-US" sz="4000" i="1" dirty="0"/>
              <a:t>Information: </a:t>
            </a:r>
            <a:r>
              <a:rPr lang="en-US" sz="4000" dirty="0"/>
              <a:t>does the </a:t>
            </a:r>
            <a:r>
              <a:rPr lang="en-US" sz="4000" dirty="0" err="1"/>
              <a:t>applciation</a:t>
            </a:r>
            <a:r>
              <a:rPr lang="en-US" sz="4000" dirty="0"/>
              <a:t> help me get informed about important events?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L="0" marR="0" indent="0" algn="l" defTabSz="821531" rtl="0" fontAlgn="auto" latinLnBrk="0" hangingPunct="0">
              <a:lnSpc>
                <a:spcPct val="100000"/>
              </a:lnSpc>
              <a:spcBef>
                <a:spcPts val="0"/>
              </a:spcBef>
              <a:spcAft>
                <a:spcPts val="0"/>
              </a:spcAft>
              <a:buClrTx/>
              <a:buSzTx/>
              <a:buFontTx/>
              <a:buNone/>
              <a:tabLst/>
            </a:pPr>
            <a:r>
              <a:rPr lang="en-US" sz="4000" i="1" u="sng" dirty="0"/>
              <a:t>Etc.</a:t>
            </a:r>
          </a:p>
        </p:txBody>
      </p:sp>
    </p:spTree>
    <p:extLst>
      <p:ext uri="{BB962C8B-B14F-4D97-AF65-F5344CB8AC3E}">
        <p14:creationId xmlns:p14="http://schemas.microsoft.com/office/powerpoint/2010/main" val="40681727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01"/>
          <p:cNvSpPr/>
          <p:nvPr/>
        </p:nvSpPr>
        <p:spPr>
          <a:xfrm>
            <a:off x="317500" y="317500"/>
            <a:ext cx="1270000" cy="1270000"/>
          </a:xfrm>
          <a:prstGeom prst="rect">
            <a:avLst/>
          </a:prstGeom>
          <a:ln w="88900">
            <a:solidFill>
              <a:srgbClr val="EA349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sz="5000" b="0">
                <a:solidFill>
                  <a:srgbClr val="5E5E5E"/>
                </a:solidFill>
                <a:latin typeface="Roboto Black"/>
                <a:ea typeface="Roboto Black"/>
                <a:cs typeface="Roboto Black"/>
                <a:sym typeface="Roboto Black"/>
              </a:defRPr>
            </a:lvl1pPr>
          </a:lstStyle>
          <a:p>
            <a:r>
              <a:rPr lang="en-US" dirty="0"/>
              <a:t>38</a:t>
            </a:r>
            <a:endParaRPr dirty="0"/>
          </a:p>
        </p:txBody>
      </p:sp>
      <p:sp>
        <p:nvSpPr>
          <p:cNvPr id="2" name="Tekstvak 1"/>
          <p:cNvSpPr txBox="1"/>
          <p:nvPr/>
        </p:nvSpPr>
        <p:spPr>
          <a:xfrm>
            <a:off x="2430232" y="368309"/>
            <a:ext cx="15416333" cy="8454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sz="6000" dirty="0" err="1"/>
              <a:t>Reccomender</a:t>
            </a:r>
            <a:r>
              <a:rPr lang="en-US" sz="6000" dirty="0"/>
              <a:t> systems</a:t>
            </a:r>
          </a:p>
          <a:p>
            <a:pPr marL="0" marR="0" indent="0" algn="l" defTabSz="821531" rtl="0" fontAlgn="auto" latinLnBrk="0" hangingPunct="0">
              <a:lnSpc>
                <a:spcPct val="100000"/>
              </a:lnSpc>
              <a:spcBef>
                <a:spcPts val="0"/>
              </a:spcBef>
              <a:spcAft>
                <a:spcPts val="0"/>
              </a:spcAft>
              <a:buClrTx/>
              <a:buSzTx/>
              <a:buFontTx/>
              <a:buNone/>
              <a:tabLst/>
            </a:pPr>
            <a:endParaRPr lang="en-US" sz="4000" dirty="0"/>
          </a:p>
          <a:p>
            <a:pPr marR="0" algn="l" defTabSz="821531" rtl="0" fontAlgn="auto" latinLnBrk="0" hangingPunct="0">
              <a:lnSpc>
                <a:spcPct val="100000"/>
              </a:lnSpc>
              <a:spcBef>
                <a:spcPts val="0"/>
              </a:spcBef>
              <a:spcAft>
                <a:spcPts val="0"/>
              </a:spcAft>
              <a:buClrTx/>
              <a:buSzTx/>
              <a:tabLst/>
            </a:pPr>
            <a:r>
              <a:rPr lang="en-US" sz="4000" dirty="0"/>
              <a:t>Values </a:t>
            </a:r>
            <a:r>
              <a:rPr lang="en-US" sz="4000" i="1" dirty="0"/>
              <a:t>in</a:t>
            </a:r>
            <a:r>
              <a:rPr lang="en-US" sz="4000" dirty="0"/>
              <a:t> use (interaction qualities) and </a:t>
            </a:r>
            <a:r>
              <a:rPr lang="en-US" sz="4000" i="1" dirty="0"/>
              <a:t>of</a:t>
            </a:r>
            <a:r>
              <a:rPr lang="en-US" sz="4000" dirty="0"/>
              <a:t> use are often related. </a:t>
            </a:r>
          </a:p>
          <a:p>
            <a:pPr marR="0" algn="l" defTabSz="821531" rtl="0" fontAlgn="auto" latinLnBrk="0" hangingPunct="0">
              <a:lnSpc>
                <a:spcPct val="100000"/>
              </a:lnSpc>
              <a:spcBef>
                <a:spcPts val="0"/>
              </a:spcBef>
              <a:spcAft>
                <a:spcPts val="0"/>
              </a:spcAft>
              <a:buClrTx/>
              <a:buSzTx/>
              <a:tabLst/>
            </a:pPr>
            <a:endParaRPr lang="en-US" sz="4000" i="1" u="sng" dirty="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a:t>Value of using </a:t>
            </a:r>
            <a:r>
              <a:rPr lang="en-US" sz="4000" i="1" dirty="0" err="1"/>
              <a:t>spotify</a:t>
            </a:r>
            <a:r>
              <a:rPr lang="en-US" sz="4000" i="1" dirty="0"/>
              <a:t> is universal </a:t>
            </a:r>
            <a:r>
              <a:rPr lang="en-US" sz="4000" i="1" dirty="0" err="1"/>
              <a:t>acces</a:t>
            </a:r>
            <a:r>
              <a:rPr lang="en-US" sz="4000" i="1" dirty="0"/>
              <a:t> of music, value in use efficient music discovery</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i="1" dirty="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a:t>Value of using navigations app is quick wayfinding, so the value in use needs to be </a:t>
            </a:r>
            <a:r>
              <a:rPr lang="en-US" sz="4000" i="1" dirty="0" err="1"/>
              <a:t>seamlessnes</a:t>
            </a:r>
            <a:endParaRPr lang="en-US" sz="4000" i="1" dirty="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i="1" dirty="0"/>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n-US" sz="4000" i="1" dirty="0" err="1"/>
              <a:t>Etc</a:t>
            </a:r>
            <a:r>
              <a:rPr lang="en-US" sz="4000" i="1" dirty="0"/>
              <a:t>…</a:t>
            </a:r>
          </a:p>
          <a:p>
            <a:pPr marL="571500" marR="0" indent="-571500" algn="l" defTabSz="821531" rtl="0" fontAlgn="auto" latinLnBrk="0" hangingPunct="0">
              <a:lnSpc>
                <a:spcPct val="100000"/>
              </a:lnSpc>
              <a:spcBef>
                <a:spcPts val="0"/>
              </a:spcBef>
              <a:spcAft>
                <a:spcPts val="0"/>
              </a:spcAft>
              <a:buClrTx/>
              <a:buSzTx/>
              <a:buFont typeface="Arial" panose="020B0604020202020204" pitchFamily="34" charset="0"/>
              <a:buChar char="•"/>
              <a:tabLst/>
            </a:pPr>
            <a:endParaRPr lang="en-US" sz="4000" dirty="0"/>
          </a:p>
        </p:txBody>
      </p:sp>
    </p:spTree>
    <p:extLst>
      <p:ext uri="{BB962C8B-B14F-4D97-AF65-F5344CB8AC3E}">
        <p14:creationId xmlns:p14="http://schemas.microsoft.com/office/powerpoint/2010/main" val="39395473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r. Simone de Droog Research Group Human Experience &amp; Media Design (HEMD)…"/>
          <p:cNvSpPr txBox="1"/>
          <p:nvPr/>
        </p:nvSpPr>
        <p:spPr>
          <a:xfrm>
            <a:off x="7894320" y="6100564"/>
            <a:ext cx="10159832" cy="4607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2900">
                <a:solidFill>
                  <a:srgbClr val="FFFFFF"/>
                </a:solidFill>
                <a:latin typeface="Roboto"/>
                <a:ea typeface="Roboto"/>
                <a:cs typeface="Roboto"/>
                <a:sym typeface="Roboto"/>
              </a:defRPr>
            </a:pPr>
            <a:r>
              <a:rPr kumimoji="0" sz="2900" b="1" i="0" u="none" strike="noStrike" kern="0" cap="none" spc="0" normalizeH="0" baseline="0" noProof="0" dirty="0">
                <a:ln>
                  <a:noFill/>
                </a:ln>
                <a:solidFill>
                  <a:srgbClr val="FFFFFF"/>
                </a:solidFill>
                <a:effectLst/>
                <a:uLnTx/>
                <a:uFillTx/>
                <a:latin typeface="Roboto"/>
                <a:ea typeface="Roboto"/>
                <a:sym typeface="Roboto"/>
              </a:rPr>
              <a:t>Dr. </a:t>
            </a:r>
            <a:r>
              <a:rPr kumimoji="0" lang="en-US" sz="2900" b="1" i="0" u="none" strike="noStrike" kern="0" cap="none" spc="0" normalizeH="0" baseline="0" noProof="0" dirty="0">
                <a:ln>
                  <a:noFill/>
                </a:ln>
                <a:solidFill>
                  <a:srgbClr val="FFFFFF"/>
                </a:solidFill>
                <a:effectLst/>
                <a:uLnTx/>
                <a:uFillTx/>
                <a:latin typeface="Roboto"/>
                <a:ea typeface="Roboto"/>
                <a:sym typeface="Roboto"/>
              </a:rPr>
              <a:t>Koen van Turnhout</a:t>
            </a:r>
            <a:br>
              <a:rPr kumimoji="0" sz="2900" b="1" i="0" u="none" strike="noStrike" kern="0" cap="none" spc="0" normalizeH="0" baseline="0" noProof="0" dirty="0">
                <a:ln>
                  <a:noFill/>
                </a:ln>
                <a:solidFill>
                  <a:srgbClr val="FFFFFF"/>
                </a:solidFill>
                <a:effectLst/>
                <a:uLnTx/>
                <a:uFillTx/>
                <a:latin typeface="Roboto"/>
                <a:ea typeface="Roboto"/>
                <a:sym typeface="Roboto"/>
              </a:rPr>
            </a:br>
            <a:r>
              <a:rPr kumimoji="0" sz="2900" b="1" i="0" u="none" strike="noStrike" kern="0" cap="none" spc="0" normalizeH="0" baseline="0" noProof="0" dirty="0">
                <a:ln>
                  <a:noFill/>
                </a:ln>
                <a:solidFill>
                  <a:srgbClr val="FFFFFF"/>
                </a:solidFill>
                <a:effectLst/>
                <a:uLnTx/>
                <a:uFillTx/>
                <a:latin typeface="Roboto"/>
                <a:ea typeface="Roboto"/>
                <a:sym typeface="Roboto"/>
              </a:rPr>
              <a:t>Research Group Human Experience &amp; Media Design (HEMD)</a:t>
            </a: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latin typeface="Roboto"/>
                <a:ea typeface="Roboto"/>
                <a:cs typeface="Roboto"/>
                <a:sym typeface="Roboto"/>
              </a:defRPr>
            </a:pPr>
            <a: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t>University of Applied Sciences Utrecht</a:t>
            </a:r>
            <a:b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br>
            <a:r>
              <a:rPr kumimoji="0" sz="2900" b="0" i="0" u="none" strike="noStrike" kern="0" cap="none" spc="0" normalizeH="0" baseline="0" noProof="0" dirty="0">
                <a:ln>
                  <a:noFill/>
                </a:ln>
                <a:solidFill>
                  <a:srgbClr val="FFFFFF"/>
                </a:solidFill>
                <a:effectLst/>
                <a:uLnTx/>
                <a:uFillTx/>
                <a:latin typeface="Roboto Light"/>
                <a:ea typeface="Roboto Light"/>
                <a:cs typeface="Roboto Light"/>
                <a:sym typeface="Roboto Light"/>
              </a:rPr>
              <a:t>P.O. Box 85029, 3508 AA Utrecht, The Netherlands</a:t>
            </a:r>
            <a:br>
              <a:rPr kumimoji="0" sz="2900" b="0" i="0" u="none" strike="noStrike" kern="0" cap="none" spc="0" normalizeH="0" baseline="0" noProof="0" dirty="0">
                <a:ln>
                  <a:noFill/>
                </a:ln>
                <a:solidFill>
                  <a:srgbClr val="FFFFFF"/>
                </a:solidFill>
                <a:effectLst/>
                <a:uLnTx/>
                <a:uFillTx/>
                <a:latin typeface="Roboto"/>
                <a:ea typeface="Roboto"/>
                <a:sym typeface="Roboto"/>
              </a:rPr>
            </a:br>
            <a:endParaRPr kumimoji="0" sz="2900" b="0" i="0" u="none" strike="noStrike" kern="0" cap="none" spc="0" normalizeH="0" baseline="0" noProof="0" dirty="0">
              <a:ln>
                <a:noFill/>
              </a:ln>
              <a:solidFill>
                <a:srgbClr val="FFFFFF"/>
              </a:solidFill>
              <a:effectLst/>
              <a:uLnTx/>
              <a:uFillTx/>
              <a:latin typeface="Roboto"/>
              <a:ea typeface="Roboto"/>
              <a:sym typeface="Roboto"/>
            </a:endParaRP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latin typeface="Roboto"/>
                <a:ea typeface="Roboto"/>
                <a:cs typeface="Roboto"/>
                <a:sym typeface="Roboto"/>
              </a:defRPr>
            </a:pPr>
            <a:endParaRPr kumimoji="0" sz="2900" b="0" i="0" u="none" strike="noStrike" kern="0" cap="none" spc="0" normalizeH="0" baseline="0" noProof="0" dirty="0">
              <a:ln>
                <a:noFill/>
              </a:ln>
              <a:solidFill>
                <a:srgbClr val="FFFFFF"/>
              </a:solidFill>
              <a:effectLst/>
              <a:uLnTx/>
              <a:uFillTx/>
              <a:latin typeface="Roboto"/>
              <a:ea typeface="Roboto"/>
              <a:sym typeface="Roboto"/>
            </a:endParaRPr>
          </a:p>
          <a:p>
            <a:pPr marL="0" marR="0" lvl="0" indent="0" algn="l" defTabSz="457200" rtl="0" eaLnBrk="1" fontAlgn="auto" latinLnBrk="0" hangingPunct="0">
              <a:lnSpc>
                <a:spcPct val="100000"/>
              </a:lnSpc>
              <a:spcBef>
                <a:spcPts val="0"/>
              </a:spcBef>
              <a:spcAft>
                <a:spcPts val="0"/>
              </a:spcAft>
              <a:buClrTx/>
              <a:buSzTx/>
              <a:buFontTx/>
              <a:buNone/>
              <a:tabLst/>
              <a:defRPr sz="2900" b="0">
                <a:solidFill>
                  <a:srgbClr val="FFFFFF"/>
                </a:solidFill>
                <a:uFill>
                  <a:solidFill>
                    <a:srgbClr val="0563C1"/>
                  </a:solidFill>
                </a:uFill>
                <a:latin typeface="Roboto"/>
                <a:ea typeface="Roboto"/>
                <a:cs typeface="Roboto"/>
                <a:sym typeface="Roboto"/>
              </a:defRPr>
            </a:pPr>
            <a:r>
              <a:rPr kumimoji="0" lang="en-US"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rPr>
              <a:t>Koen.vanturnhout</a:t>
            </a:r>
            <a:r>
              <a:rPr kumimoji="0"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rPr>
              <a:t>@hu.nl</a:t>
            </a:r>
            <a:endParaRPr kumimoji="0" lang="en-US"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endParaRPr>
          </a:p>
          <a:p>
            <a:pPr lvl="0" algn="l" defTabSz="457200">
              <a:defRPr sz="2900" b="0">
                <a:solidFill>
                  <a:srgbClr val="FFFFFF"/>
                </a:solidFill>
                <a:uFill>
                  <a:solidFill>
                    <a:srgbClr val="0563C1"/>
                  </a:solidFill>
                </a:uFill>
                <a:latin typeface="Roboto"/>
                <a:ea typeface="Roboto"/>
                <a:cs typeface="Roboto"/>
                <a:sym typeface="Roboto"/>
              </a:defRPr>
            </a:pPr>
            <a:r>
              <a:rPr lang="en-US" sz="2900" b="0" dirty="0">
                <a:solidFill>
                  <a:srgbClr val="FFFFFF"/>
                </a:solidFill>
                <a:uFill>
                  <a:solidFill>
                    <a:srgbClr val="0563C1"/>
                  </a:solidFill>
                </a:uFill>
                <a:latin typeface="Roboto"/>
                <a:ea typeface="Roboto"/>
                <a:sym typeface="Roboto"/>
              </a:rPr>
              <a:t>https://www.linkedin.com/in/koenvanturnhout/</a:t>
            </a:r>
          </a:p>
          <a:p>
            <a:pPr lvl="0" algn="l" defTabSz="457200">
              <a:defRPr sz="2900" b="0">
                <a:solidFill>
                  <a:srgbClr val="FFFFFF"/>
                </a:solidFill>
                <a:uFill>
                  <a:solidFill>
                    <a:srgbClr val="0563C1"/>
                  </a:solidFill>
                </a:uFill>
                <a:latin typeface="Roboto"/>
                <a:ea typeface="Roboto"/>
                <a:cs typeface="Roboto"/>
                <a:sym typeface="Roboto"/>
              </a:defRPr>
            </a:pPr>
            <a:endParaRPr kumimoji="0" lang="en-US"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endParaRPr>
          </a:p>
          <a:p>
            <a:pPr lvl="0" algn="l" defTabSz="457200">
              <a:defRPr sz="2900" b="0">
                <a:solidFill>
                  <a:srgbClr val="FFFFFF"/>
                </a:solidFill>
                <a:uFill>
                  <a:solidFill>
                    <a:srgbClr val="0563C1"/>
                  </a:solidFill>
                </a:uFill>
                <a:latin typeface="Roboto"/>
                <a:ea typeface="Roboto"/>
                <a:cs typeface="Roboto"/>
                <a:sym typeface="Roboto"/>
              </a:defRPr>
            </a:pPr>
            <a:r>
              <a:rPr lang="en-US" sz="2900" b="0" dirty="0">
                <a:solidFill>
                  <a:srgbClr val="FFFFFF"/>
                </a:solidFill>
                <a:uFill>
                  <a:solidFill>
                    <a:srgbClr val="0563C1"/>
                  </a:solidFill>
                </a:uFill>
                <a:latin typeface="Roboto"/>
                <a:ea typeface="Roboto"/>
                <a:sym typeface="Roboto"/>
              </a:rPr>
              <a:t>https://bit.ly/DataDrivenUXDesign</a:t>
            </a:r>
            <a:endParaRPr kumimoji="0" sz="2900" b="0" i="0" u="none" strike="noStrike" kern="0" cap="none" spc="0" normalizeH="0" baseline="0" noProof="0" dirty="0">
              <a:ln>
                <a:noFill/>
              </a:ln>
              <a:solidFill>
                <a:srgbClr val="FFFFFF"/>
              </a:solidFill>
              <a:effectLst/>
              <a:uLnTx/>
              <a:uFill>
                <a:solidFill>
                  <a:srgbClr val="0563C1"/>
                </a:solidFill>
              </a:uFill>
              <a:latin typeface="Roboto"/>
              <a:ea typeface="Roboto"/>
              <a:sym typeface="Roboto"/>
            </a:endParaRPr>
          </a:p>
        </p:txBody>
      </p:sp>
      <p:sp>
        <p:nvSpPr>
          <p:cNvPr id="222" name="Contact"/>
          <p:cNvSpPr txBox="1"/>
          <p:nvPr/>
        </p:nvSpPr>
        <p:spPr>
          <a:xfrm>
            <a:off x="7866806" y="4449960"/>
            <a:ext cx="2262090" cy="800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l" defTabSz="469900">
              <a:defRPr sz="4800" b="0" cap="all">
                <a:solidFill>
                  <a:srgbClr val="FFFFFF"/>
                </a:solidFill>
                <a:latin typeface="Roboto Condensed Bold"/>
                <a:ea typeface="Roboto Condensed Bold"/>
                <a:cs typeface="Roboto Condensed Bold"/>
                <a:sym typeface="Roboto Condensed Bold"/>
              </a:defRPr>
            </a:lvl1pPr>
          </a:lstStyle>
          <a:p>
            <a:pPr marL="0" marR="0" lvl="0" indent="0" algn="l" defTabSz="469900" rtl="0" eaLnBrk="1" fontAlgn="auto" latinLnBrk="0" hangingPunct="0">
              <a:lnSpc>
                <a:spcPct val="100000"/>
              </a:lnSpc>
              <a:spcBef>
                <a:spcPts val="0"/>
              </a:spcBef>
              <a:spcAft>
                <a:spcPts val="0"/>
              </a:spcAft>
              <a:buClrTx/>
              <a:buSzTx/>
              <a:buFontTx/>
              <a:buNone/>
              <a:tabLst/>
              <a:defRPr/>
            </a:pPr>
            <a:r>
              <a:rPr kumimoji="0" sz="4800" b="0" i="0" u="none" strike="noStrike" kern="0" cap="all" spc="0" normalizeH="0" baseline="0" noProof="0" dirty="0">
                <a:ln>
                  <a:noFill/>
                </a:ln>
                <a:solidFill>
                  <a:srgbClr val="FFFFFF"/>
                </a:solidFill>
                <a:effectLst/>
                <a:uLnTx/>
                <a:uFillTx/>
                <a:latin typeface="Roboto Condensed Bold"/>
                <a:ea typeface="Roboto Condensed Bold"/>
                <a:sym typeface="Roboto Condensed Bold"/>
              </a:rPr>
              <a:t>Contact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31601" r="-31601"/>
          <a:stretch/>
        </p:blipFill>
        <p:spPr>
          <a:xfrm>
            <a:off x="1463040" y="1198180"/>
            <a:ext cx="13017072" cy="10657488"/>
          </a:xfrm>
          <a:prstGeom prst="rect">
            <a:avLst/>
          </a:prstGeom>
        </p:spPr>
      </p:pic>
      <p:sp>
        <p:nvSpPr>
          <p:cNvPr id="3" name="Tekstvak 2"/>
          <p:cNvSpPr txBox="1"/>
          <p:nvPr/>
        </p:nvSpPr>
        <p:spPr>
          <a:xfrm>
            <a:off x="7633686" y="11950263"/>
            <a:ext cx="2534347"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err="1"/>
              <a:t>Eniac</a:t>
            </a:r>
            <a:r>
              <a:rPr lang="en-US" dirty="0"/>
              <a:t> (1946)</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9839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“Human Factors” approach</a:t>
            </a:r>
          </a:p>
          <a:p>
            <a:pPr algn="l">
              <a:lnSpc>
                <a:spcPct val="150000"/>
              </a:lnSpc>
            </a:pPr>
            <a:endParaRPr lang="en-GB" sz="3600" b="0" dirty="0"/>
          </a:p>
          <a:p>
            <a:pPr algn="l">
              <a:lnSpc>
                <a:spcPct val="150000"/>
              </a:lnSpc>
            </a:pPr>
            <a:r>
              <a:rPr lang="en-GB" sz="3600" b="0" dirty="0"/>
              <a:t>50ies and 60ies</a:t>
            </a:r>
          </a:p>
          <a:p>
            <a:pPr algn="l">
              <a:lnSpc>
                <a:spcPct val="150000"/>
              </a:lnSpc>
            </a:pPr>
            <a:r>
              <a:rPr lang="en-GB" sz="3600" b="0" dirty="0"/>
              <a:t>Mainframe computers</a:t>
            </a:r>
          </a:p>
          <a:p>
            <a:pPr algn="l">
              <a:lnSpc>
                <a:spcPct val="150000"/>
              </a:lnSpc>
            </a:pPr>
            <a:r>
              <a:rPr lang="en-GB" sz="3600" b="0" dirty="0"/>
              <a:t>Dedicated design (hardware and software)</a:t>
            </a:r>
          </a:p>
          <a:p>
            <a:pPr algn="l">
              <a:lnSpc>
                <a:spcPct val="150000"/>
              </a:lnSpc>
            </a:pPr>
            <a:r>
              <a:rPr lang="en-GB" sz="3600" b="0" dirty="0"/>
              <a:t>E.g. Airplane cockpits</a:t>
            </a:r>
          </a:p>
          <a:p>
            <a:pPr algn="l">
              <a:lnSpc>
                <a:spcPct val="150000"/>
              </a:lnSpc>
            </a:pPr>
            <a:r>
              <a:rPr lang="en-GB" sz="3600" b="0" dirty="0"/>
              <a:t>“Humans” are describes in table books</a:t>
            </a:r>
            <a:r>
              <a:rPr lang="en-GB" sz="3600" b="0" i="1" dirty="0"/>
              <a:t> for </a:t>
            </a:r>
            <a:r>
              <a:rPr lang="en-GB" sz="3600" b="0" dirty="0"/>
              <a:t>design</a:t>
            </a:r>
          </a:p>
          <a:p>
            <a:pPr algn="l">
              <a:lnSpc>
                <a:spcPct val="150000"/>
              </a:lnSpc>
            </a:pPr>
            <a:r>
              <a:rPr lang="en-GB" sz="3600" b="0" dirty="0"/>
              <a:t>Task-centred approach</a:t>
            </a:r>
          </a:p>
          <a:p>
            <a:pPr algn="l">
              <a:lnSpc>
                <a:spcPct val="150000"/>
              </a:lnSpc>
            </a:pPr>
            <a:r>
              <a:rPr lang="en-GB" sz="3600" b="0" i="1" dirty="0"/>
              <a:t>Effectiveness</a:t>
            </a:r>
            <a:r>
              <a:rPr lang="en-GB" sz="3600" b="0" dirty="0"/>
              <a:t> is most important value</a:t>
            </a:r>
          </a:p>
          <a:p>
            <a:pPr algn="l"/>
            <a:endParaRPr lang="en-GB" b="0" dirty="0"/>
          </a:p>
          <a:p>
            <a:pPr algn="l"/>
            <a:endParaRPr lang="en-GB" b="0" dirty="0"/>
          </a:p>
          <a:p>
            <a:pPr algn="l"/>
            <a:endParaRPr lang="en-GB" b="0" dirty="0"/>
          </a:p>
        </p:txBody>
      </p:sp>
    </p:spTree>
    <p:extLst>
      <p:ext uri="{BB962C8B-B14F-4D97-AF65-F5344CB8AC3E}">
        <p14:creationId xmlns:p14="http://schemas.microsoft.com/office/powerpoint/2010/main" val="17343393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6026209" y="11950263"/>
            <a:ext cx="4356961"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IBM Mainframe (1964)</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9931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Participatory Design Approach (Scandinavia)</a:t>
            </a:r>
          </a:p>
          <a:p>
            <a:pPr algn="l">
              <a:lnSpc>
                <a:spcPct val="150000"/>
              </a:lnSpc>
            </a:pPr>
            <a:endParaRPr lang="en-GB" sz="3600" b="0" dirty="0"/>
          </a:p>
          <a:p>
            <a:pPr algn="l">
              <a:lnSpc>
                <a:spcPct val="150000"/>
              </a:lnSpc>
            </a:pPr>
            <a:r>
              <a:rPr lang="en-GB" sz="3600" b="0" dirty="0"/>
              <a:t>70ies and beyond</a:t>
            </a:r>
          </a:p>
          <a:p>
            <a:pPr algn="l">
              <a:lnSpc>
                <a:spcPct val="150000"/>
              </a:lnSpc>
            </a:pPr>
            <a:r>
              <a:rPr lang="en-GB" sz="3600" b="0" dirty="0"/>
              <a:t>Computers enter the workplace</a:t>
            </a:r>
          </a:p>
          <a:p>
            <a:pPr algn="l">
              <a:lnSpc>
                <a:spcPct val="150000"/>
              </a:lnSpc>
            </a:pPr>
            <a:r>
              <a:rPr lang="en-GB" sz="3600" b="0" dirty="0"/>
              <a:t>Generic controls, dedicated software </a:t>
            </a:r>
          </a:p>
          <a:p>
            <a:pPr algn="l">
              <a:lnSpc>
                <a:spcPct val="150000"/>
              </a:lnSpc>
            </a:pPr>
            <a:r>
              <a:rPr lang="en-GB" sz="3600" b="0" dirty="0"/>
              <a:t>E.g. Factories</a:t>
            </a:r>
          </a:p>
          <a:p>
            <a:pPr algn="l">
              <a:lnSpc>
                <a:spcPct val="150000"/>
              </a:lnSpc>
            </a:pPr>
            <a:r>
              <a:rPr lang="en-GB" sz="3600" b="0" dirty="0"/>
              <a:t>“Humans” are considered design </a:t>
            </a:r>
            <a:r>
              <a:rPr lang="en-GB" sz="3600" dirty="0"/>
              <a:t>partners</a:t>
            </a:r>
          </a:p>
          <a:p>
            <a:pPr algn="l">
              <a:lnSpc>
                <a:spcPct val="150000"/>
              </a:lnSpc>
            </a:pPr>
            <a:r>
              <a:rPr lang="en-GB" sz="3600" b="0" dirty="0"/>
              <a:t>Task-centred approach</a:t>
            </a:r>
          </a:p>
          <a:p>
            <a:pPr algn="l">
              <a:lnSpc>
                <a:spcPct val="150000"/>
              </a:lnSpc>
            </a:pPr>
            <a:r>
              <a:rPr lang="en-GB" sz="3600" b="0" i="1" dirty="0"/>
              <a:t>Equality </a:t>
            </a:r>
            <a:r>
              <a:rPr lang="en-GB" sz="3600" b="0" dirty="0"/>
              <a:t>is most important value</a:t>
            </a:r>
          </a:p>
          <a:p>
            <a:pPr algn="l"/>
            <a:endParaRPr lang="en-GB" b="0" dirty="0"/>
          </a:p>
          <a:p>
            <a:pPr algn="l"/>
            <a:endParaRPr lang="en-GB" b="0" dirty="0"/>
          </a:p>
          <a:p>
            <a:pPr algn="l"/>
            <a:endParaRPr lang="en-GB" b="0" dirty="0"/>
          </a:p>
        </p:txBody>
      </p:sp>
      <p:pic>
        <p:nvPicPr>
          <p:cNvPr id="1027" name="Picture 3" descr="C:\Users\Koen van Turnhout\Desktop\13579629325_cf11d2aa40_b.jpg"/>
          <p:cNvPicPr>
            <a:picLocks noChangeAspect="1" noChangeArrowheads="1"/>
          </p:cNvPicPr>
          <p:nvPr/>
        </p:nvPicPr>
        <p:blipFill rotWithShape="1">
          <a:blip r:embed="rId3">
            <a:extLst>
              <a:ext uri="{28A0092B-C50C-407E-A947-70E740481C1C}">
                <a14:useLocalDpi xmlns:a14="http://schemas.microsoft.com/office/drawing/2010/main" val="0"/>
              </a:ext>
            </a:extLst>
          </a:blip>
          <a:srcRect l="33971" r="9415"/>
          <a:stretch/>
        </p:blipFill>
        <p:spPr bwMode="auto">
          <a:xfrm>
            <a:off x="1422050" y="1198180"/>
            <a:ext cx="8961120" cy="1066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6640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4363893" y="11950263"/>
            <a:ext cx="601927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Personal Computers (1980ies)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11593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User-centred Design (US)</a:t>
            </a:r>
          </a:p>
          <a:p>
            <a:pPr algn="l">
              <a:lnSpc>
                <a:spcPct val="150000"/>
              </a:lnSpc>
            </a:pPr>
            <a:endParaRPr lang="en-GB" sz="3600" b="0" dirty="0"/>
          </a:p>
          <a:p>
            <a:pPr algn="l">
              <a:lnSpc>
                <a:spcPct val="150000"/>
              </a:lnSpc>
            </a:pPr>
            <a:r>
              <a:rPr lang="en-GB" sz="3600" b="0" dirty="0"/>
              <a:t>80ies and 90ies.</a:t>
            </a:r>
          </a:p>
          <a:p>
            <a:pPr algn="l">
              <a:lnSpc>
                <a:spcPct val="150000"/>
              </a:lnSpc>
            </a:pPr>
            <a:r>
              <a:rPr lang="en-GB" sz="3600" b="0" dirty="0"/>
              <a:t>Computers invade the workspace (and our homes). </a:t>
            </a:r>
          </a:p>
          <a:p>
            <a:pPr algn="l">
              <a:lnSpc>
                <a:spcPct val="150000"/>
              </a:lnSpc>
            </a:pPr>
            <a:r>
              <a:rPr lang="en-GB" sz="3600" b="0" dirty="0"/>
              <a:t>Generic controls, generic software </a:t>
            </a:r>
          </a:p>
          <a:p>
            <a:pPr algn="l">
              <a:lnSpc>
                <a:spcPct val="150000"/>
              </a:lnSpc>
            </a:pPr>
            <a:r>
              <a:rPr lang="en-GB" sz="3600" b="0" dirty="0"/>
              <a:t>E.g. Office Cubicles</a:t>
            </a:r>
          </a:p>
          <a:p>
            <a:pPr algn="l">
              <a:lnSpc>
                <a:spcPct val="150000"/>
              </a:lnSpc>
            </a:pPr>
            <a:r>
              <a:rPr lang="en-GB" sz="3600" b="0" dirty="0"/>
              <a:t>“Humans” are considered </a:t>
            </a:r>
            <a:r>
              <a:rPr lang="en-GB" sz="3600" dirty="0"/>
              <a:t>object</a:t>
            </a:r>
            <a:r>
              <a:rPr lang="en-GB" sz="3600" b="0" dirty="0"/>
              <a:t> of design research</a:t>
            </a:r>
            <a:endParaRPr lang="en-GB" sz="3600" dirty="0"/>
          </a:p>
          <a:p>
            <a:pPr algn="l">
              <a:lnSpc>
                <a:spcPct val="150000"/>
              </a:lnSpc>
            </a:pPr>
            <a:r>
              <a:rPr lang="en-GB" sz="3600" b="0" dirty="0"/>
              <a:t>Needs-centred approach</a:t>
            </a:r>
          </a:p>
          <a:p>
            <a:pPr algn="l">
              <a:lnSpc>
                <a:spcPct val="150000"/>
              </a:lnSpc>
            </a:pPr>
            <a:r>
              <a:rPr lang="en-GB" sz="3600" b="0" i="1" dirty="0"/>
              <a:t>Usability  </a:t>
            </a:r>
            <a:r>
              <a:rPr lang="en-GB" sz="3600" b="0" dirty="0"/>
              <a:t>is most important value</a:t>
            </a:r>
          </a:p>
          <a:p>
            <a:pPr algn="l"/>
            <a:endParaRPr lang="en-GB" b="0" dirty="0"/>
          </a:p>
          <a:p>
            <a:pPr algn="l"/>
            <a:endParaRPr lang="en-GB" b="0" dirty="0"/>
          </a:p>
          <a:p>
            <a:pPr algn="l"/>
            <a:endParaRPr lang="en-GB" b="0" dirty="0"/>
          </a:p>
        </p:txBody>
      </p:sp>
      <p:pic>
        <p:nvPicPr>
          <p:cNvPr id="1028" name="Picture 4" descr="C:\Users\Koen van Turnhout\Desktop\9cddd6475ba7c7f20eea3d7db16f5d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143" y="1198180"/>
            <a:ext cx="8712025" cy="1053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488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4295768" y="11950263"/>
            <a:ext cx="6155530"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Networked Computer (1990ies)</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1076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Human-centred Design</a:t>
            </a:r>
          </a:p>
          <a:p>
            <a:pPr algn="l">
              <a:lnSpc>
                <a:spcPct val="150000"/>
              </a:lnSpc>
            </a:pPr>
            <a:endParaRPr lang="en-GB" sz="3600" b="0" dirty="0"/>
          </a:p>
          <a:p>
            <a:pPr algn="l">
              <a:lnSpc>
                <a:spcPct val="150000"/>
              </a:lnSpc>
            </a:pPr>
            <a:r>
              <a:rPr lang="en-GB" sz="3600" b="0" dirty="0"/>
              <a:t>90ies and 00s.</a:t>
            </a:r>
          </a:p>
          <a:p>
            <a:pPr algn="l">
              <a:lnSpc>
                <a:spcPct val="150000"/>
              </a:lnSpc>
            </a:pPr>
            <a:r>
              <a:rPr lang="en-GB" sz="3600" b="0" dirty="0"/>
              <a:t>Networked computers, social </a:t>
            </a:r>
            <a:r>
              <a:rPr lang="en-GB" sz="3600" b="0" dirty="0" err="1"/>
              <a:t>software,generic</a:t>
            </a:r>
            <a:r>
              <a:rPr lang="en-GB" sz="3600" b="0" dirty="0"/>
              <a:t> controls, generic software </a:t>
            </a:r>
          </a:p>
          <a:p>
            <a:pPr algn="l">
              <a:lnSpc>
                <a:spcPct val="150000"/>
              </a:lnSpc>
            </a:pPr>
            <a:r>
              <a:rPr lang="en-GB" sz="3600" b="0" dirty="0"/>
              <a:t>E.g. online computers</a:t>
            </a:r>
          </a:p>
          <a:p>
            <a:pPr algn="l">
              <a:lnSpc>
                <a:spcPct val="150000"/>
              </a:lnSpc>
            </a:pPr>
            <a:r>
              <a:rPr lang="en-GB" sz="3600" b="0" dirty="0"/>
              <a:t>“Humans” are considered </a:t>
            </a:r>
            <a:r>
              <a:rPr lang="en-GB" sz="3600" dirty="0"/>
              <a:t>object</a:t>
            </a:r>
            <a:r>
              <a:rPr lang="en-GB" sz="3600" b="0" dirty="0"/>
              <a:t> of design research plus co-design</a:t>
            </a:r>
            <a:endParaRPr lang="en-GB" sz="3600" dirty="0"/>
          </a:p>
          <a:p>
            <a:pPr algn="l">
              <a:lnSpc>
                <a:spcPct val="150000"/>
              </a:lnSpc>
            </a:pPr>
            <a:r>
              <a:rPr lang="en-GB" sz="3600" b="0" dirty="0"/>
              <a:t>Needs-centred approach</a:t>
            </a:r>
          </a:p>
          <a:p>
            <a:pPr algn="l">
              <a:lnSpc>
                <a:spcPct val="150000"/>
              </a:lnSpc>
            </a:pPr>
            <a:r>
              <a:rPr lang="en-GB" sz="3600" b="0" i="1" dirty="0"/>
              <a:t>Flexible </a:t>
            </a:r>
            <a:r>
              <a:rPr lang="en-GB" sz="3600" b="0" dirty="0"/>
              <a:t>(private) values </a:t>
            </a:r>
          </a:p>
          <a:p>
            <a:pPr algn="l"/>
            <a:endParaRPr lang="en-GB" b="0" dirty="0"/>
          </a:p>
          <a:p>
            <a:pPr algn="l"/>
            <a:endParaRPr lang="en-GB" b="0" dirty="0"/>
          </a:p>
          <a:p>
            <a:pPr algn="l"/>
            <a:endParaRPr lang="en-GB" b="0" dirty="0"/>
          </a:p>
        </p:txBody>
      </p:sp>
      <p:pic>
        <p:nvPicPr>
          <p:cNvPr id="2051" name="Picture 3" descr="C:\Users\Koen van Turnhout\Desktop\AKG7558952.jpg"/>
          <p:cNvPicPr>
            <a:picLocks noChangeAspect="1" noChangeArrowheads="1"/>
          </p:cNvPicPr>
          <p:nvPr/>
        </p:nvPicPr>
        <p:blipFill rotWithShape="1">
          <a:blip r:embed="rId3">
            <a:extLst>
              <a:ext uri="{28A0092B-C50C-407E-A947-70E740481C1C}">
                <a14:useLocalDpi xmlns:a14="http://schemas.microsoft.com/office/drawing/2010/main" val="0"/>
              </a:ext>
            </a:extLst>
          </a:blip>
          <a:srcRect l="33745" t="-88" r="539" b="1437"/>
          <a:stretch/>
        </p:blipFill>
        <p:spPr bwMode="auto">
          <a:xfrm>
            <a:off x="1764498" y="1109894"/>
            <a:ext cx="8686800" cy="1060704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5456157" y="12872196"/>
            <a:ext cx="18240570"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 </a:t>
            </a:r>
            <a:r>
              <a:rPr lang="en-US" sz="2600" dirty="0"/>
              <a:t>ISO</a:t>
            </a:r>
            <a:r>
              <a:rPr lang="en-US" sz="2600" b="0" dirty="0"/>
              <a:t> </a:t>
            </a:r>
            <a:r>
              <a:rPr lang="en-US" sz="2600" dirty="0"/>
              <a:t>9241</a:t>
            </a:r>
            <a:r>
              <a:rPr lang="en-US" sz="2600" b="0" dirty="0"/>
              <a:t>-</a:t>
            </a:r>
            <a:r>
              <a:rPr lang="en-US" sz="2600" dirty="0"/>
              <a:t>210</a:t>
            </a:r>
            <a:r>
              <a:rPr lang="en-US" sz="2600" b="0" dirty="0"/>
              <a:t>:</a:t>
            </a:r>
            <a:r>
              <a:rPr lang="en-US" sz="2600" dirty="0"/>
              <a:t>2019</a:t>
            </a:r>
            <a:r>
              <a:rPr lang="en-US" sz="2600" b="0" dirty="0"/>
              <a:t>   Ergonomics of human-system interaction — Part 210: Human-</a:t>
            </a:r>
            <a:r>
              <a:rPr lang="en-US" sz="2600" b="0" dirty="0" err="1"/>
              <a:t>centred</a:t>
            </a:r>
            <a:r>
              <a:rPr lang="en-US" sz="2600" b="0" dirty="0"/>
              <a:t> design for interactive systems</a:t>
            </a:r>
          </a:p>
          <a:p>
            <a:r>
              <a:rPr lang="en-US" sz="2600" b="0" dirty="0"/>
              <a:t>  </a:t>
            </a:r>
            <a:r>
              <a:rPr lang="en-US" sz="2600" b="0" dirty="0">
                <a:hlinkClick r:id="rId4"/>
              </a:rPr>
              <a:t>https://www.</a:t>
            </a:r>
            <a:r>
              <a:rPr lang="en-US" sz="2600" dirty="0">
                <a:hlinkClick r:id="rId4"/>
              </a:rPr>
              <a:t>iso</a:t>
            </a:r>
            <a:r>
              <a:rPr lang="en-US" sz="2600" b="0" dirty="0">
                <a:hlinkClick r:id="rId4"/>
              </a:rPr>
              <a:t>.org/ru/standard/77520.html</a:t>
            </a:r>
            <a:r>
              <a:rPr lang="en-US" sz="2600" b="0" dirty="0"/>
              <a:t>                                                        </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75074008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Koen van Turnhout\Desktop\0_SSKdftX9P7bHYSd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792" y="256682"/>
            <a:ext cx="15370394" cy="12414549"/>
          </a:xfrm>
          <a:prstGeom prst="rect">
            <a:avLst/>
          </a:prstGeom>
          <a:noFill/>
          <a:extLst>
            <a:ext uri="{909E8E84-426E-40DD-AFC4-6F175D3DCCD1}">
              <a14:hiddenFill xmlns:a14="http://schemas.microsoft.com/office/drawing/2010/main">
                <a:solidFill>
                  <a:srgbClr val="FFFFFF"/>
                </a:solidFill>
              </a14:hiddenFill>
            </a:ext>
          </a:extLst>
        </p:spPr>
      </p:pic>
      <p:sp>
        <p:nvSpPr>
          <p:cNvPr id="3"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411891" y="1678331"/>
            <a:ext cx="6628523" cy="9008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l"/>
            <a:r>
              <a:rPr lang="en-GB" sz="3600" b="0" dirty="0"/>
              <a:t>Sanders &amp; </a:t>
            </a:r>
            <a:r>
              <a:rPr lang="en-GB" sz="3600" b="0" dirty="0" err="1"/>
              <a:t>Stappers</a:t>
            </a:r>
            <a:r>
              <a:rPr lang="en-GB" sz="3600" b="0" dirty="0"/>
              <a:t>, 2008</a:t>
            </a:r>
          </a:p>
          <a:p>
            <a:pPr algn="l"/>
            <a:endParaRPr lang="en-GB" sz="3600" b="0" dirty="0"/>
          </a:p>
          <a:p>
            <a:pPr algn="l"/>
            <a:r>
              <a:rPr lang="en-GB" sz="3600" dirty="0"/>
              <a:t>Expert </a:t>
            </a:r>
            <a:r>
              <a:rPr lang="en-GB" sz="3600" dirty="0" err="1"/>
              <a:t>mindset</a:t>
            </a:r>
            <a:endParaRPr lang="en-GB" sz="3600" dirty="0"/>
          </a:p>
          <a:p>
            <a:pPr algn="l"/>
            <a:r>
              <a:rPr lang="en-GB" sz="3600" b="0" dirty="0"/>
              <a:t>“User as subject/informant”</a:t>
            </a:r>
          </a:p>
          <a:p>
            <a:pPr algn="l"/>
            <a:endParaRPr lang="en-GB" sz="3600" b="0" dirty="0"/>
          </a:p>
          <a:p>
            <a:pPr algn="l"/>
            <a:r>
              <a:rPr lang="en-GB" sz="3600" dirty="0"/>
              <a:t>Participatory </a:t>
            </a:r>
            <a:r>
              <a:rPr lang="en-GB" sz="3600" dirty="0" err="1"/>
              <a:t>mindset</a:t>
            </a:r>
            <a:endParaRPr lang="en-GB" sz="3600" dirty="0"/>
          </a:p>
          <a:p>
            <a:pPr algn="l"/>
            <a:r>
              <a:rPr lang="en-GB" sz="3600" b="0" dirty="0"/>
              <a:t>“User as partner/creator”</a:t>
            </a:r>
          </a:p>
          <a:p>
            <a:pPr algn="l"/>
            <a:endParaRPr lang="en-GB" sz="3600" b="0" dirty="0"/>
          </a:p>
          <a:p>
            <a:pPr algn="l"/>
            <a:endParaRPr lang="en-GB" sz="3600" dirty="0"/>
          </a:p>
          <a:p>
            <a:pPr algn="l"/>
            <a:r>
              <a:rPr lang="en-GB" sz="3600" dirty="0"/>
              <a:t>Research-led</a:t>
            </a:r>
          </a:p>
          <a:p>
            <a:pPr algn="l"/>
            <a:r>
              <a:rPr lang="en-GB" sz="3600" b="0" dirty="0"/>
              <a:t>“Research drives design decisions”</a:t>
            </a:r>
          </a:p>
          <a:p>
            <a:pPr algn="l"/>
            <a:endParaRPr lang="en-GB" sz="3600" b="0" dirty="0"/>
          </a:p>
          <a:p>
            <a:pPr algn="l"/>
            <a:r>
              <a:rPr lang="en-GB" sz="3600" dirty="0"/>
              <a:t>Design-led</a:t>
            </a:r>
          </a:p>
          <a:p>
            <a:pPr algn="l"/>
            <a:r>
              <a:rPr lang="en-GB" sz="3600" b="0" dirty="0"/>
              <a:t>“Design drives research efforts”</a:t>
            </a:r>
          </a:p>
          <a:p>
            <a:pPr algn="l"/>
            <a:endParaRPr lang="en-GB" sz="3600" b="0" dirty="0"/>
          </a:p>
        </p:txBody>
      </p:sp>
      <p:sp>
        <p:nvSpPr>
          <p:cNvPr id="4" name="Rechthoek 3"/>
          <p:cNvSpPr/>
          <p:nvPr/>
        </p:nvSpPr>
        <p:spPr>
          <a:xfrm>
            <a:off x="5927835" y="12962380"/>
            <a:ext cx="18456166" cy="492443"/>
          </a:xfrm>
          <a:prstGeom prst="rect">
            <a:avLst/>
          </a:prstGeom>
        </p:spPr>
        <p:txBody>
          <a:bodyPr wrap="square">
            <a:spAutoFit/>
          </a:bodyPr>
          <a:lstStyle/>
          <a:p>
            <a:r>
              <a:rPr lang="en-US" sz="2600" b="0" dirty="0"/>
              <a:t>Sanders, E. B. N., &amp; </a:t>
            </a:r>
            <a:r>
              <a:rPr lang="en-US" sz="2600" b="0" dirty="0" err="1"/>
              <a:t>Stappers</a:t>
            </a:r>
            <a:r>
              <a:rPr lang="en-US" sz="2600" b="0" dirty="0"/>
              <a:t>, P. J. (2008). Co-creation and the new landscapes of design. </a:t>
            </a:r>
            <a:r>
              <a:rPr lang="en-US" sz="2600" b="0" i="1" dirty="0"/>
              <a:t>Co-design</a:t>
            </a:r>
            <a:r>
              <a:rPr lang="en-US" sz="2600" b="0" dirty="0"/>
              <a:t>, </a:t>
            </a:r>
            <a:r>
              <a:rPr lang="en-US" sz="2600" b="0" i="1" dirty="0"/>
              <a:t>4</a:t>
            </a:r>
            <a:r>
              <a:rPr lang="en-US" sz="2600" b="0" dirty="0"/>
              <a:t>(1), 5-18.</a:t>
            </a:r>
            <a:endParaRPr lang="en-US" sz="2600" dirty="0"/>
          </a:p>
        </p:txBody>
      </p:sp>
    </p:spTree>
    <p:extLst>
      <p:ext uri="{BB962C8B-B14F-4D97-AF65-F5344CB8AC3E}">
        <p14:creationId xmlns:p14="http://schemas.microsoft.com/office/powerpoint/2010/main" val="13806156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6682752" y="11761077"/>
            <a:ext cx="3741408"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t>Design Noir (2001)</a:t>
            </a:r>
            <a:endPar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HU-Crossmedialab samenwerking"/>
          <p:cNvSpPr txBox="1"/>
          <p:nvPr/>
        </p:nvSpPr>
        <p:spPr>
          <a:xfrm>
            <a:off x="11091917" y="1198180"/>
            <a:ext cx="12166792" cy="88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defTabSz="457200">
              <a:lnSpc>
                <a:spcPct val="120000"/>
              </a:lnSpc>
              <a:defRPr sz="4800" b="0" cap="all">
                <a:latin typeface="Roboto Condensed Bold"/>
                <a:ea typeface="Roboto Condensed Bold"/>
                <a:cs typeface="Roboto Condensed Bold"/>
                <a:sym typeface="Roboto Condensed Bold"/>
              </a:defRPr>
            </a:lvl1pPr>
          </a:lstStyle>
          <a:p>
            <a:r>
              <a:rPr lang="en-US" dirty="0"/>
              <a:t>A Short HISTORY of </a:t>
            </a:r>
            <a:r>
              <a:rPr lang="en-US" dirty="0" err="1"/>
              <a:t>HUMaN-Centred</a:t>
            </a:r>
            <a:r>
              <a:rPr lang="en-US" dirty="0"/>
              <a:t> </a:t>
            </a:r>
            <a:r>
              <a:rPr lang="en-US" dirty="0" err="1"/>
              <a:t>DesigN</a:t>
            </a:r>
            <a:endParaRPr dirty="0"/>
          </a:p>
        </p:txBody>
      </p:sp>
      <p:sp>
        <p:nvSpPr>
          <p:cNvPr id="6" name="Op dit moment krijgen kinderen gekleurde polsbandjes die aangeven in welk badje (niveau) zij zitten. Het idee is om deze bandjes te voorzien van een NFC (Near Field Communication) chip. Dit biedt de mogelijkheid om op draadloze wijze kleine hoeveelheden informatie uit te wisselen binnen een straal van 10 centimeter.…">
            <a:extLst>
              <a:ext uri="{FF2B5EF4-FFF2-40B4-BE49-F238E27FC236}">
                <a16:creationId xmlns:a16="http://schemas.microsoft.com/office/drawing/2014/main" id="{6A1DF9E1-B6A2-BF46-ABAF-10C0E139AF45}"/>
              </a:ext>
            </a:extLst>
          </p:cNvPr>
          <p:cNvSpPr txBox="1"/>
          <p:nvPr/>
        </p:nvSpPr>
        <p:spPr>
          <a:xfrm>
            <a:off x="11091917" y="2088234"/>
            <a:ext cx="10160001" cy="9931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lgn="l">
              <a:lnSpc>
                <a:spcPct val="150000"/>
              </a:lnSpc>
            </a:pPr>
            <a:endParaRPr lang="en-GB" sz="3600" b="0" dirty="0"/>
          </a:p>
          <a:p>
            <a:pPr algn="l">
              <a:lnSpc>
                <a:spcPct val="150000"/>
              </a:lnSpc>
            </a:pPr>
            <a:r>
              <a:rPr lang="en-GB" sz="3600" dirty="0"/>
              <a:t>Critical Design</a:t>
            </a:r>
          </a:p>
          <a:p>
            <a:pPr algn="l">
              <a:lnSpc>
                <a:spcPct val="150000"/>
              </a:lnSpc>
            </a:pPr>
            <a:endParaRPr lang="en-GB" sz="3600" b="0" dirty="0"/>
          </a:p>
          <a:p>
            <a:pPr algn="l">
              <a:lnSpc>
                <a:spcPct val="150000"/>
              </a:lnSpc>
            </a:pPr>
            <a:r>
              <a:rPr lang="en-GB" sz="3600" b="0" dirty="0"/>
              <a:t>00s- now.</a:t>
            </a:r>
          </a:p>
          <a:p>
            <a:pPr algn="l">
              <a:lnSpc>
                <a:spcPct val="150000"/>
              </a:lnSpc>
            </a:pPr>
            <a:r>
              <a:rPr lang="en-GB" sz="3600" b="0" dirty="0"/>
              <a:t>Design as a way to challenge human values</a:t>
            </a:r>
          </a:p>
          <a:p>
            <a:pPr algn="l">
              <a:lnSpc>
                <a:spcPct val="150000"/>
              </a:lnSpc>
            </a:pPr>
            <a:r>
              <a:rPr lang="en-GB" sz="3600" b="0" dirty="0"/>
              <a:t>E.g. Speculative Design, Design Fiction</a:t>
            </a:r>
          </a:p>
          <a:p>
            <a:pPr algn="l">
              <a:lnSpc>
                <a:spcPct val="150000"/>
              </a:lnSpc>
            </a:pPr>
            <a:r>
              <a:rPr lang="en-GB" sz="3600" b="0" dirty="0"/>
              <a:t>“Humans” are antagonists in a drama about the status-quo in society.  </a:t>
            </a:r>
          </a:p>
          <a:p>
            <a:pPr algn="l">
              <a:lnSpc>
                <a:spcPct val="150000"/>
              </a:lnSpc>
            </a:pPr>
            <a:r>
              <a:rPr lang="en-GB" sz="3600" b="0" dirty="0"/>
              <a:t>Critical Approach</a:t>
            </a:r>
          </a:p>
          <a:p>
            <a:pPr algn="l">
              <a:lnSpc>
                <a:spcPct val="150000"/>
              </a:lnSpc>
            </a:pPr>
            <a:r>
              <a:rPr lang="en-GB" sz="3600" b="0" i="1" dirty="0"/>
              <a:t>Questioning </a:t>
            </a:r>
            <a:r>
              <a:rPr lang="en-GB" sz="3600" b="0" dirty="0"/>
              <a:t>(public) values </a:t>
            </a:r>
          </a:p>
          <a:p>
            <a:pPr algn="l"/>
            <a:endParaRPr lang="en-GB" b="0" dirty="0"/>
          </a:p>
          <a:p>
            <a:pPr algn="l"/>
            <a:endParaRPr lang="en-GB" b="0" dirty="0"/>
          </a:p>
          <a:p>
            <a:pPr algn="l"/>
            <a:endParaRPr lang="en-GB" b="0" dirty="0"/>
          </a:p>
        </p:txBody>
      </p:sp>
      <p:pic>
        <p:nvPicPr>
          <p:cNvPr id="2051" name="Picture 3" descr="C:\Users\Koen van Turnhout\Desktop\AKG7558952.jpg"/>
          <p:cNvPicPr>
            <a:picLocks noChangeAspect="1" noChangeArrowheads="1"/>
          </p:cNvPicPr>
          <p:nvPr/>
        </p:nvPicPr>
        <p:blipFill rotWithShape="1">
          <a:blip r:embed="rId3">
            <a:extLst>
              <a:ext uri="{28A0092B-C50C-407E-A947-70E740481C1C}">
                <a14:useLocalDpi xmlns:a14="http://schemas.microsoft.com/office/drawing/2010/main" val="0"/>
              </a:ext>
            </a:extLst>
          </a:blip>
          <a:srcRect l="33745" t="-88" r="539" b="1437"/>
          <a:stretch/>
        </p:blipFill>
        <p:spPr bwMode="auto">
          <a:xfrm>
            <a:off x="1764498" y="1109894"/>
            <a:ext cx="8686800" cy="106070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oen van Turnhout\Desktop\PT_2740.jpg"/>
          <p:cNvPicPr>
            <a:picLocks noChangeAspect="1" noChangeArrowheads="1"/>
          </p:cNvPicPr>
          <p:nvPr/>
        </p:nvPicPr>
        <p:blipFill rotWithShape="1">
          <a:blip r:embed="rId4">
            <a:extLst>
              <a:ext uri="{28A0092B-C50C-407E-A947-70E740481C1C}">
                <a14:useLocalDpi xmlns:a14="http://schemas.microsoft.com/office/drawing/2010/main" val="0"/>
              </a:ext>
            </a:extLst>
          </a:blip>
          <a:srcRect l="22453" r="21306"/>
          <a:stretch/>
        </p:blipFill>
        <p:spPr bwMode="auto">
          <a:xfrm>
            <a:off x="1463040" y="1027914"/>
            <a:ext cx="8961120" cy="10689019"/>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6461590" y="12939313"/>
            <a:ext cx="17238692" cy="544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2600" b="0" dirty="0"/>
              <a:t>Dunne, A., &amp; Raby, F. (2001). </a:t>
            </a:r>
            <a:r>
              <a:rPr lang="en-US" sz="2600" b="0" i="1" dirty="0"/>
              <a:t>Design noir: The secret life of electronic objects</a:t>
            </a:r>
            <a:r>
              <a:rPr lang="en-US" sz="2600" b="0" dirty="0"/>
              <a:t>. Springer Science &amp; Business Media.</a:t>
            </a:r>
            <a:endParaRPr kumimoji="0" lang="en-US" sz="26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66502922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B6C68D1C19F546B817132D45D5494B" ma:contentTypeVersion="2" ma:contentTypeDescription="Create a new document." ma:contentTypeScope="" ma:versionID="02f6160ff230cec1e0a6546e9e91aa28">
  <xsd:schema xmlns:xsd="http://www.w3.org/2001/XMLSchema" xmlns:xs="http://www.w3.org/2001/XMLSchema" xmlns:p="http://schemas.microsoft.com/office/2006/metadata/properties" xmlns:ns2="3b773fd2-74ff-4d20-9991-143d7b797784" targetNamespace="http://schemas.microsoft.com/office/2006/metadata/properties" ma:root="true" ma:fieldsID="085bdb7ef10c24d0cdb27fee0b567ecd" ns2:_="">
    <xsd:import namespace="3b773fd2-74ff-4d20-9991-143d7b79778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773fd2-74ff-4d20-9991-143d7b7977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74924C-6CB7-4EC2-9C5D-A9068A778956}">
  <ds:schemaRefs>
    <ds:schemaRef ds:uri="http://schemas.microsoft.com/sharepoint/v3/contenttype/forms"/>
  </ds:schemaRefs>
</ds:datastoreItem>
</file>

<file path=customXml/itemProps2.xml><?xml version="1.0" encoding="utf-8"?>
<ds:datastoreItem xmlns:ds="http://schemas.openxmlformats.org/officeDocument/2006/customXml" ds:itemID="{037B6F92-1E9F-4461-972B-9312A7E995A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1D34195-D11F-443E-9D08-015ECF3729E5}"/>
</file>

<file path=docProps/app.xml><?xml version="1.0" encoding="utf-8"?>
<Properties xmlns="http://schemas.openxmlformats.org/officeDocument/2006/extended-properties" xmlns:vt="http://schemas.openxmlformats.org/officeDocument/2006/docPropsVTypes">
  <Template/>
  <TotalTime>1568</TotalTime>
  <Words>1509</Words>
  <Application>Microsoft Office PowerPoint</Application>
  <PresentationFormat>Custom</PresentationFormat>
  <Paragraphs>351</Paragraphs>
  <Slides>39</Slides>
  <Notes>19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White</vt:lpstr>
      <vt:lpstr>AN INTRODUCTION TO : VALUE SENSITIVE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VOORSTEL JIP APP</dc:title>
  <dc:creator>Moon's laptop</dc:creator>
  <cp:lastModifiedBy>Koen van Turnhout</cp:lastModifiedBy>
  <cp:revision>92</cp:revision>
  <dcterms:modified xsi:type="dcterms:W3CDTF">2021-02-12T14:56:26Z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0x01010040B6C68D1C19F546B817132D45D5494B</vt:lpwstr>
  </property>
</Properties>
</file>